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327" r:id="rId2"/>
    <p:sldId id="328" r:id="rId3"/>
    <p:sldId id="329" r:id="rId4"/>
    <p:sldId id="289" r:id="rId5"/>
    <p:sldId id="290" r:id="rId6"/>
    <p:sldId id="330" r:id="rId7"/>
    <p:sldId id="331" r:id="rId8"/>
    <p:sldId id="311" r:id="rId9"/>
    <p:sldId id="288" r:id="rId10"/>
    <p:sldId id="298" r:id="rId11"/>
    <p:sldId id="300" r:id="rId12"/>
    <p:sldId id="333" r:id="rId13"/>
    <p:sldId id="299" r:id="rId14"/>
    <p:sldId id="359" r:id="rId15"/>
    <p:sldId id="335" r:id="rId16"/>
    <p:sldId id="263" r:id="rId17"/>
    <p:sldId id="336" r:id="rId18"/>
    <p:sldId id="338" r:id="rId19"/>
    <p:sldId id="340" r:id="rId20"/>
    <p:sldId id="341" r:id="rId21"/>
    <p:sldId id="342" r:id="rId22"/>
    <p:sldId id="310" r:id="rId23"/>
    <p:sldId id="332" r:id="rId24"/>
    <p:sldId id="260" r:id="rId25"/>
    <p:sldId id="281" r:id="rId26"/>
    <p:sldId id="343" r:id="rId27"/>
    <p:sldId id="352" r:id="rId28"/>
    <p:sldId id="334" r:id="rId29"/>
    <p:sldId id="347" r:id="rId30"/>
    <p:sldId id="355" r:id="rId31"/>
    <p:sldId id="357" r:id="rId32"/>
    <p:sldId id="354" r:id="rId33"/>
    <p:sldId id="356" r:id="rId34"/>
    <p:sldId id="358" r:id="rId35"/>
    <p:sldId id="265" r:id="rId36"/>
    <p:sldId id="344" r:id="rId37"/>
    <p:sldId id="287" r:id="rId38"/>
    <p:sldId id="308" r:id="rId39"/>
    <p:sldId id="345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10" autoAdjust="0"/>
    <p:restoredTop sz="60565" autoAdjust="0"/>
  </p:normalViewPr>
  <p:slideViewPr>
    <p:cSldViewPr snapToGrid="0">
      <p:cViewPr>
        <p:scale>
          <a:sx n="50" d="100"/>
          <a:sy n="50" d="100"/>
        </p:scale>
        <p:origin x="44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6A45C-9950-47AB-A04D-9C6BD4AB4570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EAA65-2B97-49F7-8FD6-306C611568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414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12Xq9OLdQwQ" TargetMode="External"/><Relationship Id="rId3" Type="http://schemas.openxmlformats.org/officeDocument/2006/relationships/hyperlink" Target="https://medium.com/alex-attia-blog/the-simpsons-character-recognition-using-keras-d8e1796eae36" TargetMode="External"/><Relationship Id="rId7" Type="http://schemas.openxmlformats.org/officeDocument/2006/relationships/hyperlink" Target="https://scikit-learn.org/stable/modules/outlier_detection.htm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yzhao062/anomaly-detection-resources" TargetMode="External"/><Relationship Id="rId5" Type="http://schemas.openxmlformats.org/officeDocument/2006/relationships/hyperlink" Target="https://github.com/mitmul/chainer-handson/blob/master/animeface-character/classify_characters.ipynb" TargetMode="External"/><Relationship Id="rId4" Type="http://schemas.openxmlformats.org/officeDocument/2006/relationships/hyperlink" Target="https://medium.com/@tyreeostevenson/teaching-a-computer-to-classify-anime-8c77bc89b881" TargetMode="External"/><Relationship Id="rId9" Type="http://schemas.openxmlformats.org/officeDocument/2006/relationships/hyperlink" Target="https://disp.cc/b/163-b9My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twitchplayspokemon/comments/49ki48/top_ten_tpp_trolls_of_all_time/" TargetMode="External"/><Relationship Id="rId7" Type="http://schemas.openxmlformats.org/officeDocument/2006/relationships/hyperlink" Target="https://disp.cc/b/163-b9My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12Xq9OLdQwQ" TargetMode="External"/><Relationship Id="rId5" Type="http://schemas.openxmlformats.org/officeDocument/2006/relationships/hyperlink" Target="https://www.wired.com/2014/02/twitch-plays-pokemon/" TargetMode="External"/><Relationship Id="rId4" Type="http://schemas.openxmlformats.org/officeDocument/2006/relationships/hyperlink" Target="https://jgeekstudies.org/2016/10/08/the-effect-of-trolls-on-twitch-plays-pokemon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7%99%BD%E7%9B%AE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menta/NAB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openaccess.thecvf.com/content_cvpr_2018/papers/Sabokrou_Adversarially_Learned_One-Class_CVPR_2018_paper.pdf" TargetMode="External"/><Relationship Id="rId3" Type="http://schemas.openxmlformats.org/officeDocument/2006/relationships/hyperlink" Target="https://www.quora.com/Do-generative-adversarial-networks-function-for-outlier-detection#cite-TxFeP" TargetMode="External"/><Relationship Id="rId7" Type="http://schemas.openxmlformats.org/officeDocument/2006/relationships/hyperlink" Target="https://www.quora.com/Do-generative-adversarial-networks-function-for-outlier-detection#cite-TdurA" TargetMode="External"/><Relationship Id="rId12" Type="http://schemas.openxmlformats.org/officeDocument/2006/relationships/hyperlink" Target="https://amds123.github.io/2018/02/13/Satellite-Image-Forgery-Detection-and-Localization-Using-GAN-and-One-Class-Classifier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link.springer.com/chapter/10.1007/978-3-319-59050-9_12" TargetMode="External"/><Relationship Id="rId11" Type="http://schemas.openxmlformats.org/officeDocument/2006/relationships/hyperlink" Target="https://www.quora.com/Do-generative-adversarial-networks-function-for-outlier-detection#cite-GsKJT" TargetMode="External"/><Relationship Id="rId5" Type="http://schemas.openxmlformats.org/officeDocument/2006/relationships/hyperlink" Target="https://www.quora.com/Do-generative-adversarial-networks-function-for-outlier-detection#cite-uDgdK" TargetMode="External"/><Relationship Id="rId10" Type="http://schemas.openxmlformats.org/officeDocument/2006/relationships/hyperlink" Target="https://www.quora.com/Could-I-use-GANs-to-generate-negative-samples-for-one-class-classification/answer/Shehroz-Khan-2" TargetMode="External"/><Relationship Id="rId4" Type="http://schemas.openxmlformats.org/officeDocument/2006/relationships/hyperlink" Target="https://www.newscientist.com/article/2139184-artificially-intelligent-painters-invent-new-styles-of-art/" TargetMode="External"/><Relationship Id="rId9" Type="http://schemas.openxmlformats.org/officeDocument/2006/relationships/hyperlink" Target="https://www.quora.com/Do-generative-adversarial-networks-function-for-outlier-detection#cite-mldGc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為政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zh-TW" altLang="en-US" sz="1200" dirty="0">
              <a:effectLst/>
            </a:endParaRPr>
          </a:p>
          <a:p>
            <a:r>
              <a:rPr lang="zh-TW" altLang="en-US" sz="1200" dirty="0">
                <a:effectLst/>
              </a:rPr>
              <a:t>子曰：「由！誨女知之乎？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知之為知之，不知為不知，是知也</a:t>
            </a:r>
            <a:r>
              <a:rPr lang="zh-TW" altLang="en-US" sz="1200" dirty="0">
                <a:effectLst/>
              </a:rPr>
              <a:t>。」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為政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zh-TW" altLang="en-US" sz="1200" b="0" dirty="0">
              <a:effectLst/>
            </a:endParaRPr>
          </a:p>
          <a:p>
            <a:r>
              <a:rPr lang="zh-TW" altLang="en-US" sz="1200" b="0" dirty="0">
                <a:effectLst/>
              </a:rPr>
              <a:t>孔子說：「子路啊，我告訴你，知道嗎？知道的就是知道的，不知道的就是不知道的，這就關於知道的真諦。」</a:t>
            </a:r>
          </a:p>
          <a:p>
            <a:endParaRPr lang="en-US" altLang="zh-TW" dirty="0"/>
          </a:p>
          <a:p>
            <a:r>
              <a:rPr lang="en-US" altLang="zh-TW" dirty="0"/>
              <a:t>AUC</a:t>
            </a:r>
          </a:p>
          <a:p>
            <a:r>
              <a:rPr lang="en-US" altLang="zh-TW" dirty="0" err="1"/>
              <a:t>Polutted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Using GAN to generative the negative examples</a:t>
            </a:r>
            <a:endParaRPr lang="zh-TW" altLang="en-US" dirty="0"/>
          </a:p>
          <a:p>
            <a:r>
              <a:rPr lang="en-US" altLang="zh-TW" dirty="0" err="1"/>
              <a:t>Pokemon</a:t>
            </a:r>
            <a:r>
              <a:rPr lang="en-US" altLang="zh-TW"/>
              <a:t> ???</a:t>
            </a:r>
            <a:br>
              <a:rPr lang="zh-TW" altLang="en-US" dirty="0"/>
            </a:b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========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Trying to find task :</a:t>
            </a:r>
          </a:p>
          <a:p>
            <a:r>
              <a:rPr lang="en-US" altLang="zh-TW" dirty="0">
                <a:hlinkClick r:id="rId3"/>
              </a:rPr>
              <a:t>https://medium.com/alex-attia-blog/the-simpsons-character-recognition-using-keras-d8e1796eae36</a:t>
            </a:r>
            <a:endParaRPr lang="en-US" altLang="zh-TW" dirty="0"/>
          </a:p>
          <a:p>
            <a:r>
              <a:rPr lang="en-US" altLang="zh-TW" dirty="0"/>
              <a:t>(simple is easy)</a:t>
            </a:r>
          </a:p>
          <a:p>
            <a:endParaRPr lang="en-US" altLang="zh-TW" dirty="0"/>
          </a:p>
          <a:p>
            <a:r>
              <a:rPr lang="en-US" altLang="zh-TW" dirty="0">
                <a:hlinkClick r:id="rId4"/>
              </a:rPr>
              <a:t>https://medium.com/@tyreeostevenson/teaching-a-computer-to-classify-anime-8c77bc89b881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hlinkClick r:id="rId5"/>
              </a:rPr>
              <a:t>https://github.com/mitmul/chainer-handson/blob/master/animeface-character/classify_characters.ipynb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Pokemeon</a:t>
            </a:r>
            <a:r>
              <a:rPr lang="en-US" altLang="zh-TW" dirty="0"/>
              <a:t> </a:t>
            </a:r>
            <a:r>
              <a:rPr lang="en-US" altLang="zh-TW" dirty="0" err="1"/>
              <a:t>v.s</a:t>
            </a:r>
            <a:r>
              <a:rPr lang="en-US" altLang="zh-TW" dirty="0"/>
              <a:t>. </a:t>
            </a:r>
            <a:r>
              <a:rPr lang="en-US" altLang="zh-TW" dirty="0" err="1"/>
              <a:t>difimont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========================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Tool:</a:t>
            </a:r>
          </a:p>
          <a:p>
            <a:r>
              <a:rPr lang="en-US" altLang="zh-TW" dirty="0">
                <a:hlinkClick r:id="rId6"/>
              </a:rPr>
              <a:t>https://github.com/yzhao062/anomaly-detection-resources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https://scikit-learn.org/stable/modules/outlier_detection.html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========================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There is an overview paper open-set detector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=====================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8"/>
              </a:rPr>
              <a:t>https://www.youtube.com/watch?v=12Xq9OLdQwQ</a:t>
            </a:r>
            <a:r>
              <a:rPr lang="en-US" altLang="zh-TW" dirty="0"/>
              <a:t> (learn some theory here)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https://www.youtube.com/watch?v=5vrY4RbeWkM (too simple)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http://cucis.ece.northwestern.edu/projects/DMS/publications/AnomalyDetection.pdf (old 2009)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Overview: </a:t>
            </a:r>
            <a:r>
              <a:rPr lang="zh-TW" altLang="en-US" dirty="0"/>
              <a:t>https://murphymind.blogspot.com/2017/07/anomaly.detection.html</a:t>
            </a:r>
          </a:p>
          <a:p>
            <a:endParaRPr lang="en-US" altLang="zh-TW" dirty="0"/>
          </a:p>
          <a:p>
            <a:r>
              <a:rPr lang="en-US" altLang="zh-TW" dirty="0"/>
              <a:t>NG</a:t>
            </a:r>
          </a:p>
          <a:p>
            <a:r>
              <a:rPr lang="en-US" altLang="zh-TW" dirty="0"/>
              <a:t>‘s course: </a:t>
            </a:r>
            <a:r>
              <a:rPr lang="zh-TW" altLang="en-US" dirty="0"/>
              <a:t>https://www.youtube.com/watch?v=086OcT-5DYI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https://www.quora.com/Do-generative-adversarial-networks-function-for-outlier-detection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r>
              <a:rPr lang="en-US" altLang="zh-TW" dirty="0">
                <a:hlinkClick r:id="rId9"/>
              </a:rPr>
              <a:t>https://disp.cc/b/163-b9My</a:t>
            </a:r>
            <a:endParaRPr lang="en-US" altLang="zh-TW" dirty="0"/>
          </a:p>
          <a:p>
            <a:r>
              <a:rPr lang="zh-TW" altLang="en-US" dirty="0"/>
              <a:t>以後看到奇怪的事，就要到派出所報案喔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EAA65-2B97-49F7-8FD6-306C6115688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742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EAA65-2B97-49F7-8FD6-306C6115688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149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Case B: cancer detect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EAA65-2B97-49F7-8FD6-306C6115688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485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EAA65-2B97-49F7-8FD6-306C6115688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15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Using GAN to generative the negative examples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EAA65-2B97-49F7-8FD6-306C6115688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206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Assumption:</a:t>
            </a:r>
            <a:r>
              <a:rPr lang="zh-TW" altLang="en-US" sz="1200" dirty="0"/>
              <a:t> </a:t>
            </a:r>
            <a:r>
              <a:rPr lang="en-US" altLang="zh-TW" sz="1200" dirty="0"/>
              <a:t>most</a:t>
            </a:r>
            <a:r>
              <a:rPr lang="zh-TW" altLang="en-US" sz="1200" dirty="0"/>
              <a:t> </a:t>
            </a:r>
            <a:r>
              <a:rPr lang="en-US" altLang="zh-TW" sz="1200" dirty="0"/>
              <a:t>of</a:t>
            </a:r>
            <a:r>
              <a:rPr lang="zh-TW" altLang="en-US" sz="1200" dirty="0"/>
              <a:t> </a:t>
            </a:r>
            <a:r>
              <a:rPr lang="en-US" altLang="zh-TW" sz="1200" dirty="0"/>
              <a:t>them</a:t>
            </a:r>
            <a:r>
              <a:rPr lang="zh-TW" altLang="en-US" sz="1200" dirty="0"/>
              <a:t> </a:t>
            </a:r>
            <a:r>
              <a:rPr lang="en-US" altLang="zh-TW" sz="1200" dirty="0"/>
              <a:t>are</a:t>
            </a:r>
            <a:r>
              <a:rPr lang="zh-TW" altLang="en-US" sz="1200" dirty="0"/>
              <a:t> </a:t>
            </a:r>
            <a:r>
              <a:rPr lang="en-US" altLang="zh-TW" sz="1200" dirty="0"/>
              <a:t>normal</a:t>
            </a:r>
            <a:r>
              <a:rPr lang="zh-TW" altLang="en-US" sz="1200" dirty="0"/>
              <a:t> </a:t>
            </a:r>
            <a:r>
              <a:rPr lang="en-US" altLang="zh-TW" sz="1200" dirty="0"/>
              <a:t>player</a:t>
            </a:r>
          </a:p>
          <a:p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https://www.reddit.com/r/twitchplayspokemon/comments/49ki48/top_ten_tpp_trolls_of_all_time/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https://jgeekstudies.org/2016/10/08/the-effect-of-trolls-on-twitch-plays-pokemon/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https://www.wired.com/2014/02/twitch-plays-pokemon/</a:t>
            </a:r>
            <a:endParaRPr lang="en-US" altLang="zh-TW" dirty="0"/>
          </a:p>
          <a:p>
            <a:r>
              <a:rPr lang="en-US" altLang="zh-TW" dirty="0"/>
              <a:t>https://kotaku.com/how-people-are-actually-making-progress-in-twitch-play-1525261786</a:t>
            </a:r>
          </a:p>
          <a:p>
            <a:r>
              <a:rPr lang="en-US" altLang="zh-TW" dirty="0"/>
              <a:t>https://kotaku.com/not-everyone-playing-twitch-plays-pokemon-appears-to-1530921548</a:t>
            </a:r>
          </a:p>
          <a:p>
            <a:r>
              <a:rPr lang="en-US" altLang="zh-TW" dirty="0"/>
              <a:t>https://www.quora.com/Do-all-the-trolls-on-Twitch-Plays-Pokemon-make-it-funnier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========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Do I have to mention the native approach like clustering or KNN??????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====================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There is an overview paper open-set detector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=====================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6"/>
              </a:rPr>
              <a:t>https://www.youtube.com/watch?v=12Xq9OLdQwQ</a:t>
            </a:r>
            <a:r>
              <a:rPr lang="en-US" altLang="zh-TW" dirty="0"/>
              <a:t> (learn some theory here)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https://www.youtube.com/watch?v=5vrY4RbeWkM (too simple)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http://cucis.ece.northwestern.edu/projects/DMS/publications/AnomalyDetection.pdf (old 2009)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Overview: </a:t>
            </a:r>
            <a:r>
              <a:rPr lang="zh-TW" altLang="en-US" dirty="0"/>
              <a:t>https://murphymind.blogspot.com/2017/07/anomaly.detection.html</a:t>
            </a:r>
          </a:p>
          <a:p>
            <a:endParaRPr lang="en-US" altLang="zh-TW" dirty="0"/>
          </a:p>
          <a:p>
            <a:r>
              <a:rPr lang="en-US" altLang="zh-TW" dirty="0"/>
              <a:t>NG</a:t>
            </a:r>
          </a:p>
          <a:p>
            <a:r>
              <a:rPr lang="en-US" altLang="zh-TW" dirty="0"/>
              <a:t>‘s course: </a:t>
            </a:r>
            <a:r>
              <a:rPr lang="zh-TW" altLang="en-US" dirty="0"/>
              <a:t>https://www.youtube.com/watch?v=086OcT-5DYI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https://www.quora.com/Do-generative-adversarial-networks-function-for-outlier-detection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r>
              <a:rPr lang="en-US" altLang="zh-TW" dirty="0">
                <a:hlinkClick r:id="rId7"/>
              </a:rPr>
              <a:t>https://disp.cc/b/163-b9My</a:t>
            </a:r>
            <a:endParaRPr lang="en-US" altLang="zh-TW" dirty="0"/>
          </a:p>
          <a:p>
            <a:r>
              <a:rPr lang="zh-TW" altLang="en-US" dirty="0"/>
              <a:t>以後看到奇怪的事，就要到派出所報案喔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EAA65-2B97-49F7-8FD6-306C6115688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4759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螺旋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「主角不斷的卡在角落、繞著圈走，一遍又一遍不由自主的檢視神奇寶貝圖鑑和存檔。聊天室中輸入的指令速度比遊戲實際上能執行的速度快，使遊戲就算沒有輸入延遲或歡樂的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白目"/>
              </a:rPr>
              <a:t>網路小白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『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幫忙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』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下，仍幾乎不可能有進展。」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EAA65-2B97-49F7-8FD6-306C6115688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331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Replace c with 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EAA65-2B97-49F7-8FD6-306C6115688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265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Replace c with 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EAA65-2B97-49F7-8FD6-306C61156886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596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EAA65-2B97-49F7-8FD6-306C61156886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614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EAA65-2B97-49F7-8FD6-306C61156886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67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https://zhuanlan.zhihu.com/p/42267652</a:t>
            </a:r>
          </a:p>
          <a:p>
            <a:endParaRPr lang="en-US" altLang="zh-TW" dirty="0"/>
          </a:p>
          <a:p>
            <a:r>
              <a:rPr lang="en-US" altLang="zh-TW" dirty="0"/>
              <a:t>Time series data</a:t>
            </a:r>
          </a:p>
          <a:p>
            <a:r>
              <a:rPr lang="en-US" altLang="zh-TW" dirty="0">
                <a:hlinkClick r:id="rId3"/>
              </a:rPr>
              <a:t>https://github.com/numenta/NAB</a:t>
            </a:r>
            <a:endParaRPr lang="en-US" altLang="zh-TW" dirty="0"/>
          </a:p>
          <a:p>
            <a:r>
              <a:rPr lang="en-US" altLang="zh-TW" dirty="0"/>
              <a:t>Lots of data set?</a:t>
            </a:r>
          </a:p>
          <a:p>
            <a:r>
              <a:rPr lang="en-US" altLang="zh-TW" dirty="0"/>
              <a:t>http://odds.cs.stonybrook.edu/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EAA65-2B97-49F7-8FD6-306C6115688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994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EAA65-2B97-49F7-8FD6-306C61156886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293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Adversarially</a:t>
            </a:r>
            <a:r>
              <a:rPr lang="en-US" altLang="zh-TW" dirty="0"/>
              <a:t> Learned One-Class Classifier for Novelty Detection</a:t>
            </a:r>
          </a:p>
          <a:p>
            <a:r>
              <a:rPr lang="en-US" altLang="zh-TW" dirty="0">
                <a:hlinkClick r:id="rId3"/>
              </a:rPr>
              <a:t>1] </a:t>
            </a:r>
            <a:r>
              <a:rPr lang="en-US" altLang="zh-TW" dirty="0">
                <a:hlinkClick r:id="rId4"/>
              </a:rPr>
              <a:t>Artificially intelligent painters invent new styles of art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[2] </a:t>
            </a:r>
            <a:r>
              <a:rPr lang="en-US" altLang="zh-TW" dirty="0">
                <a:hlinkClick r:id="rId6"/>
              </a:rPr>
              <a:t>Unsupervised Anomaly Detection with Generative Adversarial Networks to Guide Marker Discovery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[3] </a:t>
            </a:r>
            <a:r>
              <a:rPr lang="en-US" altLang="zh-TW" dirty="0">
                <a:hlinkClick r:id="rId8"/>
              </a:rPr>
              <a:t>http://openaccess.thecvf.com/con...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[4] </a:t>
            </a:r>
            <a:r>
              <a:rPr lang="en-US" altLang="zh-TW" dirty="0" err="1">
                <a:hlinkClick r:id="rId10"/>
              </a:rPr>
              <a:t>Shehroz</a:t>
            </a:r>
            <a:r>
              <a:rPr lang="en-US" altLang="zh-TW" dirty="0">
                <a:hlinkClick r:id="rId10"/>
              </a:rPr>
              <a:t> Khan's answer to Could I use GANs to generate negative samples for one class classification?</a:t>
            </a:r>
            <a:endParaRPr lang="en-US" altLang="zh-TW" dirty="0"/>
          </a:p>
          <a:p>
            <a:r>
              <a:rPr lang="en-US" altLang="zh-TW" dirty="0">
                <a:hlinkClick r:id="rId11"/>
              </a:rPr>
              <a:t>[5] </a:t>
            </a:r>
            <a:r>
              <a:rPr lang="en-US" altLang="zh-TW" dirty="0">
                <a:hlinkClick r:id="rId12"/>
              </a:rPr>
              <a:t>Satellite Image Forgery Detection and Localization Using GAN and One-Class Classifier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EAA65-2B97-49F7-8FD6-306C61156886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744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Polluted is </a:t>
            </a:r>
            <a:r>
              <a:rPr lang="en-US" altLang="zh-TW" dirty="0" err="1"/>
              <a:t>freq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EAA65-2B97-49F7-8FD6-306C6115688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13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 ignore ODIN and Ensemble here ……</a:t>
            </a:r>
          </a:p>
          <a:p>
            <a:r>
              <a:rPr lang="en-US" altLang="zh-TW" dirty="0"/>
              <a:t>Should I add them????????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EAA65-2B97-49F7-8FD6-306C6115688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361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https://github.com/alexattia/SimpsonRecognition</a:t>
            </a:r>
          </a:p>
          <a:p>
            <a:r>
              <a:rPr lang="en-US" altLang="zh-TW" dirty="0"/>
              <a:t>https://www.kaggle.com/alexattia/the-simpsons-characters-dataset/kernels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EAA65-2B97-49F7-8FD6-306C6115688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455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 Available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EAA65-2B97-49F7-8FD6-306C6115688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430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map_characters = {0: 'abraham_grampa_simpson', 1: 'apu_nahasapeemapetilon', 2: 'bart_simpson', </a:t>
            </a:r>
          </a:p>
          <a:p>
            <a:r>
              <a:rPr lang="zh-TW" altLang="en-US" dirty="0"/>
              <a:t>        3: 'charles_montgomery_burns', 4: 'chief_wiggum', 5: 'comic_book_guy', 6: 'edna_krabappel', </a:t>
            </a:r>
          </a:p>
          <a:p>
            <a:r>
              <a:rPr lang="zh-TW" altLang="en-US" dirty="0"/>
              <a:t>        7: 'homer_simpson', 8: 'kent_brockman', 9: 'krusty_the_clown', 10: 'lisa_simpson', </a:t>
            </a:r>
          </a:p>
          <a:p>
            <a:r>
              <a:rPr lang="zh-TW" altLang="en-US" dirty="0"/>
              <a:t>        11: 'marge_simpson', 12: 'milhouse_van_houten', 13: 'moe_szyslak', </a:t>
            </a:r>
          </a:p>
          <a:p>
            <a:r>
              <a:rPr lang="zh-TW" altLang="en-US" dirty="0"/>
              <a:t>        14: 'ned_flanders', 15: 'nelson_muntz', 16: 'principal_skinner', 17: 'sideshow_bob'}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EAA65-2B97-49F7-8FD6-306C6115688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4234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EAA65-2B97-49F7-8FD6-306C6115688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494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EAA65-2B97-49F7-8FD6-306C6115688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93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F3B92-C6FC-438F-8464-2B92B95CC456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2748-00B6-43F1-9388-4FC46C43B7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5695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F3B92-C6FC-438F-8464-2B92B95CC456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2748-00B6-43F1-9388-4FC46C43B7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10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F3B92-C6FC-438F-8464-2B92B95CC456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2748-00B6-43F1-9388-4FC46C43B7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482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F3B92-C6FC-438F-8464-2B92B95CC456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2748-00B6-43F1-9388-4FC46C43B7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2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F3B92-C6FC-438F-8464-2B92B95CC456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2748-00B6-43F1-9388-4FC46C43B7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53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F3B92-C6FC-438F-8464-2B92B95CC456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2748-00B6-43F1-9388-4FC46C43B7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803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F3B92-C6FC-438F-8464-2B92B95CC456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2748-00B6-43F1-9388-4FC46C43B7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503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F3B92-C6FC-438F-8464-2B92B95CC456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2748-00B6-43F1-9388-4FC46C43B7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9825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F3B92-C6FC-438F-8464-2B92B95CC456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2748-00B6-43F1-9388-4FC46C43B7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49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F3B92-C6FC-438F-8464-2B92B95CC456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2748-00B6-43F1-9388-4FC46C43B7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521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F3B92-C6FC-438F-8464-2B92B95CC456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2748-00B6-43F1-9388-4FC46C43B7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271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F3B92-C6FC-438F-8464-2B92B95CC456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82748-00B6-43F1-9388-4FC46C43B7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89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0.png"/><Relationship Id="rId5" Type="http://schemas.openxmlformats.org/officeDocument/2006/relationships/image" Target="../media/image23.png"/><Relationship Id="rId10" Type="http://schemas.openxmlformats.org/officeDocument/2006/relationships/image" Target="../media/image190.png"/><Relationship Id="rId4" Type="http://schemas.openxmlformats.org/officeDocument/2006/relationships/image" Target="../media/image20.png"/><Relationship Id="rId9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30.png"/><Relationship Id="rId3" Type="http://schemas.openxmlformats.org/officeDocument/2006/relationships/image" Target="../media/image16.png"/><Relationship Id="rId7" Type="http://schemas.openxmlformats.org/officeDocument/2006/relationships/image" Target="../media/image170.png"/><Relationship Id="rId12" Type="http://schemas.openxmlformats.org/officeDocument/2006/relationships/image" Target="../media/image2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10.png"/><Relationship Id="rId5" Type="http://schemas.openxmlformats.org/officeDocument/2006/relationships/image" Target="../media/image20.png"/><Relationship Id="rId15" Type="http://schemas.openxmlformats.org/officeDocument/2006/relationships/image" Target="../media/image24.jpg"/><Relationship Id="rId10" Type="http://schemas.openxmlformats.org/officeDocument/2006/relationships/image" Target="../media/image200.png"/><Relationship Id="rId4" Type="http://schemas.openxmlformats.org/officeDocument/2006/relationships/image" Target="../media/image18.png"/><Relationship Id="rId9" Type="http://schemas.openxmlformats.org/officeDocument/2006/relationships/image" Target="../media/image190.png"/><Relationship Id="rId14" Type="http://schemas.openxmlformats.org/officeDocument/2006/relationships/image" Target="../media/image2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4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1.jpeg"/><Relationship Id="rId5" Type="http://schemas.openxmlformats.org/officeDocument/2006/relationships/image" Target="../media/image28.jpg"/><Relationship Id="rId10" Type="http://schemas.openxmlformats.org/officeDocument/2006/relationships/image" Target="../media/image30.jpeg"/><Relationship Id="rId4" Type="http://schemas.openxmlformats.org/officeDocument/2006/relationships/image" Target="../media/image27.jpeg"/><Relationship Id="rId9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0.png"/><Relationship Id="rId3" Type="http://schemas.openxmlformats.org/officeDocument/2006/relationships/image" Target="../media/image41.png"/><Relationship Id="rId7" Type="http://schemas.openxmlformats.org/officeDocument/2006/relationships/image" Target="../media/image52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8.png"/><Relationship Id="rId5" Type="http://schemas.openxmlformats.org/officeDocument/2006/relationships/image" Target="../media/image50.png"/><Relationship Id="rId10" Type="http://schemas.openxmlformats.org/officeDocument/2006/relationships/image" Target="../media/image57.png"/><Relationship Id="rId4" Type="http://schemas.openxmlformats.org/officeDocument/2006/relationships/image" Target="../media/image42.jp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1.png"/><Relationship Id="rId7" Type="http://schemas.openxmlformats.org/officeDocument/2006/relationships/image" Target="../media/image52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2.png"/><Relationship Id="rId5" Type="http://schemas.openxmlformats.org/officeDocument/2006/relationships/image" Target="../media/image50.png"/><Relationship Id="rId10" Type="http://schemas.openxmlformats.org/officeDocument/2006/relationships/image" Target="../media/image61.png"/><Relationship Id="rId4" Type="http://schemas.openxmlformats.org/officeDocument/2006/relationships/image" Target="../media/image42.jp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1.png"/><Relationship Id="rId7" Type="http://schemas.openxmlformats.org/officeDocument/2006/relationships/image" Target="../media/image5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5.png"/><Relationship Id="rId5" Type="http://schemas.openxmlformats.org/officeDocument/2006/relationships/image" Target="../media/image50.png"/><Relationship Id="rId10" Type="http://schemas.openxmlformats.org/officeDocument/2006/relationships/image" Target="../media/image64.png"/><Relationship Id="rId4" Type="http://schemas.openxmlformats.org/officeDocument/2006/relationships/image" Target="../media/image42.jp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openxmlformats.org/officeDocument/2006/relationships/image" Target="../media/image65.jpeg"/><Relationship Id="rId5" Type="http://schemas.openxmlformats.org/officeDocument/2006/relationships/image" Target="../media/image59.jpeg"/><Relationship Id="rId10" Type="http://schemas.openxmlformats.org/officeDocument/2006/relationships/image" Target="../media/image64.jpeg"/><Relationship Id="rId4" Type="http://schemas.openxmlformats.org/officeDocument/2006/relationships/image" Target="../media/image58.jpeg"/><Relationship Id="rId9" Type="http://schemas.openxmlformats.org/officeDocument/2006/relationships/image" Target="../media/image6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hyperlink" Target="https://github.com/ahaque/twitch-troll-detectio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1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6.png"/><Relationship Id="rId9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jpeg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76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5.png"/><Relationship Id="rId5" Type="http://schemas.openxmlformats.org/officeDocument/2006/relationships/image" Target="../media/image87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5.png"/><Relationship Id="rId18" Type="http://schemas.openxmlformats.org/officeDocument/2006/relationships/image" Target="../media/image103.png"/><Relationship Id="rId3" Type="http://schemas.openxmlformats.org/officeDocument/2006/relationships/image" Target="../media/image76.png"/><Relationship Id="rId7" Type="http://schemas.openxmlformats.org/officeDocument/2006/relationships/image" Target="../media/image91.png"/><Relationship Id="rId12" Type="http://schemas.openxmlformats.org/officeDocument/2006/relationships/image" Target="../media/image101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100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Relationship Id="rId1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0.png"/><Relationship Id="rId4" Type="http://schemas.openxmlformats.org/officeDocument/2006/relationships/image" Target="../media/image115.png"/><Relationship Id="rId9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microsoft.com/office/2007/relationships/hdphoto" Target="../media/hdphoto2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26.jpe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0.png"/><Relationship Id="rId4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7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14A8F6-E94B-497E-8294-CB4B14C9F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677" y="914400"/>
            <a:ext cx="2743200" cy="2887579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FFFFFF"/>
                </a:solidFill>
              </a:rPr>
              <a:t>Anomaly Detection</a:t>
            </a:r>
            <a:endParaRPr lang="zh-TW" altLang="en-US" sz="4800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B648F7B-3CDB-4F01-96C0-A7C8BDE20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677" y="4170501"/>
            <a:ext cx="2743200" cy="152559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FFFFFF"/>
                </a:solidFill>
              </a:rPr>
              <a:t>Hung-yi Lee</a:t>
            </a:r>
          </a:p>
          <a:p>
            <a:r>
              <a:rPr lang="zh-TW" altLang="en-US" sz="2800" dirty="0">
                <a:solidFill>
                  <a:srgbClr val="FFFFFF"/>
                </a:solidFill>
              </a:rPr>
              <a:t>李宏毅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ç¸éåç">
            <a:extLst>
              <a:ext uri="{FF2B5EF4-FFF2-40B4-BE49-F238E27FC236}">
                <a16:creationId xmlns:a16="http://schemas.microsoft.com/office/drawing/2014/main" id="{BBF0CD70-BB5F-4E18-B39C-BC01A6060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66" y="575320"/>
            <a:ext cx="4915159" cy="571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2E47D9D-A050-48CF-9D47-E871466BDFE2}"/>
              </a:ext>
            </a:extLst>
          </p:cNvPr>
          <p:cNvSpPr/>
          <p:nvPr/>
        </p:nvSpPr>
        <p:spPr>
          <a:xfrm>
            <a:off x="4572000" y="6393007"/>
            <a:ext cx="35433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/>
              <a:t>Source of image: </a:t>
            </a:r>
            <a:r>
              <a:rPr lang="zh-TW" altLang="en-US" sz="800" dirty="0"/>
              <a:t>https://zhidao.baidu.com/question/757382451569322644.html</a:t>
            </a:r>
          </a:p>
        </p:txBody>
      </p:sp>
    </p:spTree>
    <p:extLst>
      <p:ext uri="{BB962C8B-B14F-4D97-AF65-F5344CB8AC3E}">
        <p14:creationId xmlns:p14="http://schemas.microsoft.com/office/powerpoint/2010/main" val="233066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5BD472-5A76-4C72-A55A-6D404E25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A92502-B1E0-4C32-A38E-0290D5D24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From The Simpsons or not</a:t>
            </a:r>
            <a:endParaRPr lang="zh-TW" altLang="en-US" dirty="0"/>
          </a:p>
        </p:txBody>
      </p:sp>
      <p:pic>
        <p:nvPicPr>
          <p:cNvPr id="4100" name="Picture 4" descr="Homer Simpson.png">
            <a:extLst>
              <a:ext uri="{FF2B5EF4-FFF2-40B4-BE49-F238E27FC236}">
                <a16:creationId xmlns:a16="http://schemas.microsoft.com/office/drawing/2014/main" id="{10761981-7E97-4C04-9AEE-493E1C269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997" y="2993063"/>
            <a:ext cx="1856526" cy="303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arge Simpson.png">
            <a:extLst>
              <a:ext uri="{FF2B5EF4-FFF2-40B4-BE49-F238E27FC236}">
                <a16:creationId xmlns:a16="http://schemas.microsoft.com/office/drawing/2014/main" id="{8AC2742D-6999-48DC-9112-24CD9290E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118" y="2398412"/>
            <a:ext cx="2321205" cy="358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é¸å­Â·è¾æ®æ£®">
            <a:extLst>
              <a:ext uri="{FF2B5EF4-FFF2-40B4-BE49-F238E27FC236}">
                <a16:creationId xmlns:a16="http://schemas.microsoft.com/office/drawing/2014/main" id="{C9DEA4AC-86B1-47AE-89B2-11FC3D462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4" y="3392837"/>
            <a:ext cx="1827028" cy="272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isa Simpson.png">
            <a:extLst>
              <a:ext uri="{FF2B5EF4-FFF2-40B4-BE49-F238E27FC236}">
                <a16:creationId xmlns:a16="http://schemas.microsoft.com/office/drawing/2014/main" id="{519BAFC3-E9E6-439D-8A9E-C96602854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622" y="3636058"/>
            <a:ext cx="1513402" cy="245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ãæ¢åææ¥ãçåçæå°çµæ">
            <a:extLst>
              <a:ext uri="{FF2B5EF4-FFF2-40B4-BE49-F238E27FC236}">
                <a16:creationId xmlns:a16="http://schemas.microsoft.com/office/drawing/2014/main" id="{BE9E1A25-9DA0-496A-B90E-F4CD92572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624" y="499935"/>
            <a:ext cx="1595722" cy="187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E13F014-D604-435C-82DD-5791EB34148F}"/>
                  </a:ext>
                </a:extLst>
              </p:cNvPr>
              <p:cNvSpPr/>
              <p:nvPr/>
            </p:nvSpPr>
            <p:spPr>
              <a:xfrm>
                <a:off x="7289146" y="1622682"/>
                <a:ext cx="46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E13F014-D604-435C-82DD-5791EB341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146" y="1622682"/>
                <a:ext cx="46807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BA76CF0-0E5E-402E-B1E4-406AE1D6A660}"/>
                  </a:ext>
                </a:extLst>
              </p:cNvPr>
              <p:cNvSpPr/>
              <p:nvPr/>
            </p:nvSpPr>
            <p:spPr>
              <a:xfrm>
                <a:off x="679454" y="5498083"/>
                <a:ext cx="6363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BA76CF0-0E5E-402E-B1E4-406AE1D6A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54" y="5498083"/>
                <a:ext cx="63632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5A273F2-AC25-44A0-9114-0C472734A339}"/>
                  </a:ext>
                </a:extLst>
              </p:cNvPr>
              <p:cNvSpPr/>
              <p:nvPr/>
            </p:nvSpPr>
            <p:spPr>
              <a:xfrm>
                <a:off x="2507708" y="5500354"/>
                <a:ext cx="6440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5A273F2-AC25-44A0-9114-0C472734A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708" y="5500354"/>
                <a:ext cx="64402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A5D6378-D29B-4A6A-910A-821280CF6839}"/>
                  </a:ext>
                </a:extLst>
              </p:cNvPr>
              <p:cNvSpPr/>
              <p:nvPr/>
            </p:nvSpPr>
            <p:spPr>
              <a:xfrm>
                <a:off x="4578938" y="5498083"/>
                <a:ext cx="6440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A5D6378-D29B-4A6A-910A-821280CF6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938" y="5498083"/>
                <a:ext cx="64402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5BDBF4E-4FFB-437A-89CF-2CCB8499DD33}"/>
                  </a:ext>
                </a:extLst>
              </p:cNvPr>
              <p:cNvSpPr/>
              <p:nvPr/>
            </p:nvSpPr>
            <p:spPr>
              <a:xfrm>
                <a:off x="6704485" y="5505263"/>
                <a:ext cx="6440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5BDBF4E-4FFB-437A-89CF-2CCB8499D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485" y="5505263"/>
                <a:ext cx="64402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891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omer Simpson.png">
            <a:extLst>
              <a:ext uri="{FF2B5EF4-FFF2-40B4-BE49-F238E27FC236}">
                <a16:creationId xmlns:a16="http://schemas.microsoft.com/office/drawing/2014/main" id="{10761981-7E97-4C04-9AEE-493E1C269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997" y="2993063"/>
            <a:ext cx="1856526" cy="303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arge Simpson.png">
            <a:extLst>
              <a:ext uri="{FF2B5EF4-FFF2-40B4-BE49-F238E27FC236}">
                <a16:creationId xmlns:a16="http://schemas.microsoft.com/office/drawing/2014/main" id="{8AC2742D-6999-48DC-9112-24CD9290E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118" y="2417662"/>
            <a:ext cx="2321205" cy="358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é¸å­Â·è¾æ®æ£®">
            <a:extLst>
              <a:ext uri="{FF2B5EF4-FFF2-40B4-BE49-F238E27FC236}">
                <a16:creationId xmlns:a16="http://schemas.microsoft.com/office/drawing/2014/main" id="{C9DEA4AC-86B1-47AE-89B2-11FC3D462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4" y="3392837"/>
            <a:ext cx="1827028" cy="272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isa Simpson.png">
            <a:extLst>
              <a:ext uri="{FF2B5EF4-FFF2-40B4-BE49-F238E27FC236}">
                <a16:creationId xmlns:a16="http://schemas.microsoft.com/office/drawing/2014/main" id="{519BAFC3-E9E6-439D-8A9E-C96602854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622" y="3636058"/>
            <a:ext cx="1513402" cy="245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BA76CF0-0E5E-402E-B1E4-406AE1D6A660}"/>
                  </a:ext>
                </a:extLst>
              </p:cNvPr>
              <p:cNvSpPr/>
              <p:nvPr/>
            </p:nvSpPr>
            <p:spPr>
              <a:xfrm>
                <a:off x="679454" y="5498083"/>
                <a:ext cx="6363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BA76CF0-0E5E-402E-B1E4-406AE1D6A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54" y="5498083"/>
                <a:ext cx="63632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5A273F2-AC25-44A0-9114-0C472734A339}"/>
                  </a:ext>
                </a:extLst>
              </p:cNvPr>
              <p:cNvSpPr/>
              <p:nvPr/>
            </p:nvSpPr>
            <p:spPr>
              <a:xfrm>
                <a:off x="2507708" y="5500354"/>
                <a:ext cx="6440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5A273F2-AC25-44A0-9114-0C472734A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708" y="5500354"/>
                <a:ext cx="64402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A5D6378-D29B-4A6A-910A-821280CF6839}"/>
                  </a:ext>
                </a:extLst>
              </p:cNvPr>
              <p:cNvSpPr/>
              <p:nvPr/>
            </p:nvSpPr>
            <p:spPr>
              <a:xfrm>
                <a:off x="4578938" y="5498083"/>
                <a:ext cx="6440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A5D6378-D29B-4A6A-910A-821280CF6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938" y="5498083"/>
                <a:ext cx="64402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5BDBF4E-4FFB-437A-89CF-2CCB8499DD33}"/>
                  </a:ext>
                </a:extLst>
              </p:cNvPr>
              <p:cNvSpPr/>
              <p:nvPr/>
            </p:nvSpPr>
            <p:spPr>
              <a:xfrm>
                <a:off x="6704485" y="5505263"/>
                <a:ext cx="6440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5BDBF4E-4FFB-437A-89CF-2CCB8499D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485" y="5505263"/>
                <a:ext cx="64402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7C6E51F-A39A-4D88-A9D0-34745000CD82}"/>
                  </a:ext>
                </a:extLst>
              </p:cNvPr>
              <p:cNvSpPr/>
              <p:nvPr/>
            </p:nvSpPr>
            <p:spPr>
              <a:xfrm>
                <a:off x="717493" y="6093040"/>
                <a:ext cx="16476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霸子</a:t>
                </a: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7C6E51F-A39A-4D88-A9D0-34745000C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93" y="6093040"/>
                <a:ext cx="1647695" cy="523220"/>
              </a:xfrm>
              <a:prstGeom prst="rect">
                <a:avLst/>
              </a:prstGeom>
              <a:blipFill>
                <a:blip r:embed="rId11"/>
                <a:stretch>
                  <a:fillRect t="-11765" r="-6296" b="-341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34D4470-4BDD-4FED-8817-5F8EF4C6AEB5}"/>
                  </a:ext>
                </a:extLst>
              </p:cNvPr>
              <p:cNvSpPr/>
              <p:nvPr/>
            </p:nvSpPr>
            <p:spPr>
              <a:xfrm>
                <a:off x="2557286" y="6050289"/>
                <a:ext cx="16553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麗莎</a:t>
                </a: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34D4470-4BDD-4FED-8817-5F8EF4C6AE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86" y="6050289"/>
                <a:ext cx="1655390" cy="523220"/>
              </a:xfrm>
              <a:prstGeom prst="rect">
                <a:avLst/>
              </a:prstGeom>
              <a:blipFill>
                <a:blip r:embed="rId12"/>
                <a:stretch>
                  <a:fillRect t="-11765" r="-6273" b="-341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860033E-7C7E-4880-8B41-C2847254D142}"/>
                  </a:ext>
                </a:extLst>
              </p:cNvPr>
              <p:cNvSpPr/>
              <p:nvPr/>
            </p:nvSpPr>
            <p:spPr>
              <a:xfrm>
                <a:off x="4622035" y="6028483"/>
                <a:ext cx="17551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TW" sz="280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800" b="0" i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3</m:t>
                        </m:r>
                      </m:sup>
                    </m:sSup>
                    <m:r>
                      <a:rPr lang="en-US" altLang="zh-TW" sz="28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r>
                      <a:rPr lang="zh-TW" altLang="en-US" sz="28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荷</m:t>
                    </m:r>
                  </m:oMath>
                </a14:m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馬</a:t>
                </a: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860033E-7C7E-4880-8B41-C2847254D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035" y="6028483"/>
                <a:ext cx="1755160" cy="523220"/>
              </a:xfrm>
              <a:prstGeom prst="rect">
                <a:avLst/>
              </a:prstGeom>
              <a:blipFill>
                <a:blip r:embed="rId13"/>
                <a:stretch>
                  <a:fillRect t="-11628" r="-6250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B89485C-96FA-492A-868B-BA1BF9B46CC2}"/>
                  </a:ext>
                </a:extLst>
              </p:cNvPr>
              <p:cNvSpPr/>
              <p:nvPr/>
            </p:nvSpPr>
            <p:spPr>
              <a:xfrm>
                <a:off x="6709082" y="5986616"/>
                <a:ext cx="1844929" cy="523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accPr>
                            <m:e>
                              <m:r>
                                <a:rPr lang="en-US" altLang="zh-TW" sz="28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4</m:t>
                          </m:r>
                        </m:sup>
                      </m:sSup>
                      <m:r>
                        <a:rPr lang="en-US" altLang="zh-TW" sz="280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r>
                        <a:rPr lang="zh-TW" altLang="en-US" sz="280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美</m:t>
                      </m:r>
                      <m:r>
                        <a:rPr lang="zh-TW" altLang="en-US" sz="28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枝</m:t>
                      </m:r>
                    </m:oMath>
                  </m:oMathPara>
                </a14:m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B89485C-96FA-492A-868B-BA1BF9B46C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082" y="5986616"/>
                <a:ext cx="1844929" cy="52341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DC5D072F-54D4-4FB5-94C9-20DDB3AD6BE3}"/>
              </a:ext>
            </a:extLst>
          </p:cNvPr>
          <p:cNvSpPr/>
          <p:nvPr/>
        </p:nvSpPr>
        <p:spPr>
          <a:xfrm>
            <a:off x="3806734" y="940334"/>
            <a:ext cx="1856526" cy="138499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2800" dirty="0"/>
              <a:t>Simpsons Character Classifier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8857CF-9BA5-4644-A814-924F90E93726}"/>
              </a:ext>
            </a:extLst>
          </p:cNvPr>
          <p:cNvSpPr/>
          <p:nvPr/>
        </p:nvSpPr>
        <p:spPr>
          <a:xfrm>
            <a:off x="580906" y="106192"/>
            <a:ext cx="8308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Source of model: </a:t>
            </a:r>
            <a:r>
              <a:rPr lang="zh-TW" altLang="en-US" dirty="0"/>
              <a:t>https://www.kaggle.com/alexattia/the-simpsons-characters-dataset/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1ED24F2-0F40-48CD-8A99-AD0F3661E8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93" y="818154"/>
            <a:ext cx="2220732" cy="17765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C4771FE-97F4-4B75-A322-B0A8E8737071}"/>
                  </a:ext>
                </a:extLst>
              </p:cNvPr>
              <p:cNvSpPr/>
              <p:nvPr/>
            </p:nvSpPr>
            <p:spPr>
              <a:xfrm>
                <a:off x="6531769" y="1397004"/>
                <a:ext cx="9028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8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荷</m:t>
                    </m:r>
                  </m:oMath>
                </a14:m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馬</a:t>
                </a: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C4771FE-97F4-4B75-A322-B0A8E8737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769" y="1397004"/>
                <a:ext cx="902811" cy="523220"/>
              </a:xfrm>
              <a:prstGeom prst="rect">
                <a:avLst/>
              </a:prstGeom>
              <a:blipFill>
                <a:blip r:embed="rId16"/>
                <a:stretch>
                  <a:fillRect t="-10465" r="-12081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7876BDCD-DD10-4F85-9382-CB890BC903F8}"/>
              </a:ext>
            </a:extLst>
          </p:cNvPr>
          <p:cNvSpPr/>
          <p:nvPr/>
        </p:nvSpPr>
        <p:spPr>
          <a:xfrm>
            <a:off x="3037366" y="1459528"/>
            <a:ext cx="660400" cy="4359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9E886821-1183-431F-A7BE-1AA91CCA0033}"/>
              </a:ext>
            </a:extLst>
          </p:cNvPr>
          <p:cNvSpPr/>
          <p:nvPr/>
        </p:nvSpPr>
        <p:spPr>
          <a:xfrm>
            <a:off x="5785296" y="1459527"/>
            <a:ext cx="660400" cy="4359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67BEE69-597F-466A-9D58-A20E4454AB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38632" y="940334"/>
            <a:ext cx="4410691" cy="4391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1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878D-3C4F-4D71-9E0D-CEED6F51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the Classifier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651C96C-9070-4E69-9BE3-4C4CC32567FA}"/>
                  </a:ext>
                </a:extLst>
              </p:cNvPr>
              <p:cNvSpPr/>
              <p:nvPr/>
            </p:nvSpPr>
            <p:spPr>
              <a:xfrm>
                <a:off x="2090917" y="5040951"/>
                <a:ext cx="5180585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𝑛𝑜𝑟𝑚𝑎𝑙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𝑎𝑛𝑜𝑚𝑎𝑙𝑦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651C96C-9070-4E69-9BE3-4C4CC32567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917" y="5040951"/>
                <a:ext cx="5180585" cy="10534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CF047F46-404A-4AD0-A3AA-79CFA2525864}"/>
              </a:ext>
            </a:extLst>
          </p:cNvPr>
          <p:cNvSpPr/>
          <p:nvPr/>
        </p:nvSpPr>
        <p:spPr>
          <a:xfrm>
            <a:off x="3186113" y="1878041"/>
            <a:ext cx="2171700" cy="1742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Classifier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5A9F54E-2509-4A4A-93FE-4E59834E1B74}"/>
              </a:ext>
            </a:extLst>
          </p:cNvPr>
          <p:cNvSpPr/>
          <p:nvPr/>
        </p:nvSpPr>
        <p:spPr>
          <a:xfrm>
            <a:off x="1122363" y="2074890"/>
            <a:ext cx="1524000" cy="13487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Input</a:t>
            </a:r>
          </a:p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996741F-BC03-499A-B95C-2E71DAADDACD}"/>
              </a:ext>
            </a:extLst>
          </p:cNvPr>
          <p:cNvCxnSpPr/>
          <p:nvPr/>
        </p:nvCxnSpPr>
        <p:spPr>
          <a:xfrm>
            <a:off x="2646363" y="2808343"/>
            <a:ext cx="5207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D6DE2CC-77C7-4AAC-B7D7-E2027609ABF9}"/>
              </a:ext>
            </a:extLst>
          </p:cNvPr>
          <p:cNvCxnSpPr/>
          <p:nvPr/>
        </p:nvCxnSpPr>
        <p:spPr>
          <a:xfrm>
            <a:off x="5516563" y="2319245"/>
            <a:ext cx="5207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C1681AF-04CF-4E4F-A057-AD992BA49E35}"/>
              </a:ext>
            </a:extLst>
          </p:cNvPr>
          <p:cNvCxnSpPr/>
          <p:nvPr/>
        </p:nvCxnSpPr>
        <p:spPr>
          <a:xfrm>
            <a:off x="5516563" y="3201579"/>
            <a:ext cx="5207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11F4BEB-AE8D-4247-B0A6-412558FD065C}"/>
              </a:ext>
            </a:extLst>
          </p:cNvPr>
          <p:cNvSpPr/>
          <p:nvPr/>
        </p:nvSpPr>
        <p:spPr>
          <a:xfrm>
            <a:off x="6132513" y="1998690"/>
            <a:ext cx="1524000" cy="51120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Class y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FDF3919-CA04-4B65-AB76-3AEAD109B87C}"/>
              </a:ext>
            </a:extLst>
          </p:cNvPr>
          <p:cNvSpPr/>
          <p:nvPr/>
        </p:nvSpPr>
        <p:spPr>
          <a:xfrm>
            <a:off x="6132513" y="2820250"/>
            <a:ext cx="1819275" cy="7626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Confidence score c</a:t>
            </a:r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EA573BF-61F8-40A4-985B-6C0F8C5F556F}"/>
              </a:ext>
            </a:extLst>
          </p:cNvPr>
          <p:cNvSpPr txBox="1"/>
          <p:nvPr/>
        </p:nvSpPr>
        <p:spPr>
          <a:xfrm>
            <a:off x="942403" y="4202227"/>
            <a:ext cx="306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Anomaly Detection: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27987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5AEF877-FBBF-4FD7-950B-94A2F9204F99}"/>
              </a:ext>
            </a:extLst>
          </p:cNvPr>
          <p:cNvSpPr/>
          <p:nvPr/>
        </p:nvSpPr>
        <p:spPr>
          <a:xfrm>
            <a:off x="5769666" y="106773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霸子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03564B-CBAD-4CAD-AD72-2D55C88FC334}"/>
              </a:ext>
            </a:extLst>
          </p:cNvPr>
          <p:cNvSpPr/>
          <p:nvPr/>
        </p:nvSpPr>
        <p:spPr>
          <a:xfrm>
            <a:off x="5769666" y="159453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麗莎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E9FF642-2D79-499B-B33E-6B4DB912C148}"/>
                  </a:ext>
                </a:extLst>
              </p:cNvPr>
              <p:cNvSpPr/>
              <p:nvPr/>
            </p:nvSpPr>
            <p:spPr>
              <a:xfrm>
                <a:off x="5769666" y="2113984"/>
                <a:ext cx="8002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荷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馬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E9FF642-2D79-499B-B33E-6B4DB912C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666" y="2113984"/>
                <a:ext cx="800219" cy="461665"/>
              </a:xfrm>
              <a:prstGeom prst="rect">
                <a:avLst/>
              </a:prstGeom>
              <a:blipFill>
                <a:blip r:embed="rId3"/>
                <a:stretch>
                  <a:fillRect l="-5303" t="-9211" r="-10606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0E7AD18-930F-4ABA-B795-A73B014B2464}"/>
                  </a:ext>
                </a:extLst>
              </p:cNvPr>
              <p:cNvSpPr/>
              <p:nvPr/>
            </p:nvSpPr>
            <p:spPr>
              <a:xfrm>
                <a:off x="5731193" y="2633236"/>
                <a:ext cx="877163" cy="461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美</m:t>
                      </m:r>
                      <m:r>
                        <a:rPr lang="zh-TW" altLang="en-US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枝</m:t>
                      </m:r>
                    </m:oMath>
                  </m:oMathPara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0E7AD18-930F-4ABA-B795-A73B014B2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93" y="2633236"/>
                <a:ext cx="877163" cy="461858"/>
              </a:xfrm>
              <a:prstGeom prst="rect">
                <a:avLst/>
              </a:prstGeom>
              <a:blipFill>
                <a:blip r:embed="rId4"/>
                <a:stretch>
                  <a:fillRect r="-694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52E8505D-DC45-46D1-B0EA-7B37A3A1965A}"/>
              </a:ext>
            </a:extLst>
          </p:cNvPr>
          <p:cNvSpPr/>
          <p:nvPr/>
        </p:nvSpPr>
        <p:spPr>
          <a:xfrm>
            <a:off x="3299754" y="988045"/>
            <a:ext cx="2171700" cy="2165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Simpsons Character Classifier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4C50200-4BEF-4A7A-A98B-6D6B10592ACF}"/>
              </a:ext>
            </a:extLst>
          </p:cNvPr>
          <p:cNvSpPr/>
          <p:nvPr/>
        </p:nvSpPr>
        <p:spPr>
          <a:xfrm>
            <a:off x="3299754" y="3540745"/>
            <a:ext cx="2171700" cy="2165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Simpsons Character Classifier</a:t>
            </a:r>
          </a:p>
        </p:txBody>
      </p:sp>
      <p:pic>
        <p:nvPicPr>
          <p:cNvPr id="12" name="Picture 2" descr="ãæ¶¼å®®æ¥æ¥ãçåçæå°çµæ">
            <a:extLst>
              <a:ext uri="{FF2B5EF4-FFF2-40B4-BE49-F238E27FC236}">
                <a16:creationId xmlns:a16="http://schemas.microsoft.com/office/drawing/2014/main" id="{0B13C196-C747-4BDA-8A6C-249B0D8D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31" y="3566145"/>
            <a:ext cx="2286906" cy="204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ç¸éåç">
            <a:extLst>
              <a:ext uri="{FF2B5EF4-FFF2-40B4-BE49-F238E27FC236}">
                <a16:creationId xmlns:a16="http://schemas.microsoft.com/office/drawing/2014/main" id="{084A2FFE-8D0C-41BD-AFCD-68795CE14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91" y="882922"/>
            <a:ext cx="1986372" cy="244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1EF6069-31BF-4ECC-A066-27F532EE721B}"/>
              </a:ext>
            </a:extLst>
          </p:cNvPr>
          <p:cNvCxnSpPr/>
          <p:nvPr/>
        </p:nvCxnSpPr>
        <p:spPr>
          <a:xfrm>
            <a:off x="2692935" y="2070747"/>
            <a:ext cx="5207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D509E75-2348-4B02-82DC-281DB2C2B299}"/>
              </a:ext>
            </a:extLst>
          </p:cNvPr>
          <p:cNvCxnSpPr/>
          <p:nvPr/>
        </p:nvCxnSpPr>
        <p:spPr>
          <a:xfrm>
            <a:off x="2692935" y="4623447"/>
            <a:ext cx="5207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C35FDD1-A3B0-4589-81F1-F5B6AA22D29B}"/>
              </a:ext>
            </a:extLst>
          </p:cNvPr>
          <p:cNvCxnSpPr>
            <a:cxnSpLocks/>
          </p:cNvCxnSpPr>
          <p:nvPr/>
        </p:nvCxnSpPr>
        <p:spPr>
          <a:xfrm>
            <a:off x="5471454" y="1305925"/>
            <a:ext cx="3411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5A0B6CD-74A7-40CD-9A29-103718471870}"/>
              </a:ext>
            </a:extLst>
          </p:cNvPr>
          <p:cNvCxnSpPr>
            <a:cxnSpLocks/>
          </p:cNvCxnSpPr>
          <p:nvPr/>
        </p:nvCxnSpPr>
        <p:spPr>
          <a:xfrm>
            <a:off x="5471454" y="1825371"/>
            <a:ext cx="3411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7CF45B2-48D4-4968-886B-D0D4738C85C7}"/>
              </a:ext>
            </a:extLst>
          </p:cNvPr>
          <p:cNvCxnSpPr>
            <a:cxnSpLocks/>
          </p:cNvCxnSpPr>
          <p:nvPr/>
        </p:nvCxnSpPr>
        <p:spPr>
          <a:xfrm>
            <a:off x="5471454" y="2344817"/>
            <a:ext cx="3411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DA57C26-AEB4-4594-991E-77C8FF187830}"/>
              </a:ext>
            </a:extLst>
          </p:cNvPr>
          <p:cNvCxnSpPr>
            <a:cxnSpLocks/>
          </p:cNvCxnSpPr>
          <p:nvPr/>
        </p:nvCxnSpPr>
        <p:spPr>
          <a:xfrm>
            <a:off x="5471454" y="2864262"/>
            <a:ext cx="3411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E0D07FD-CA36-4923-9E8B-BE720E0DE156}"/>
              </a:ext>
            </a:extLst>
          </p:cNvPr>
          <p:cNvSpPr txBox="1"/>
          <p:nvPr/>
        </p:nvSpPr>
        <p:spPr>
          <a:xfrm>
            <a:off x="6569885" y="1061246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0.97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E1C9056-5B2E-46AD-90B7-C499EDD802C8}"/>
              </a:ext>
            </a:extLst>
          </p:cNvPr>
          <p:cNvSpPr txBox="1"/>
          <p:nvPr/>
        </p:nvSpPr>
        <p:spPr>
          <a:xfrm>
            <a:off x="6569885" y="1571897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0.01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4698F65-495F-457E-9F6F-D6287F9EE2DC}"/>
              </a:ext>
            </a:extLst>
          </p:cNvPr>
          <p:cNvSpPr txBox="1"/>
          <p:nvPr/>
        </p:nvSpPr>
        <p:spPr>
          <a:xfrm>
            <a:off x="6569884" y="2070747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0.01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F81E274-1353-4825-857A-E31C1A84F58D}"/>
              </a:ext>
            </a:extLst>
          </p:cNvPr>
          <p:cNvSpPr txBox="1"/>
          <p:nvPr/>
        </p:nvSpPr>
        <p:spPr>
          <a:xfrm>
            <a:off x="6569883" y="2589997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0.01</a:t>
            </a:r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948A2D1-0342-4BFF-B3E3-6677F66F19D3}"/>
              </a:ext>
            </a:extLst>
          </p:cNvPr>
          <p:cNvSpPr/>
          <p:nvPr/>
        </p:nvSpPr>
        <p:spPr>
          <a:xfrm>
            <a:off x="5769666" y="359446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霸子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12C24CD-A7A8-4F4C-B255-D960485B384F}"/>
              </a:ext>
            </a:extLst>
          </p:cNvPr>
          <p:cNvSpPr/>
          <p:nvPr/>
        </p:nvSpPr>
        <p:spPr>
          <a:xfrm>
            <a:off x="5769666" y="412126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麗莎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CDE5F79-FC06-4CFF-821D-967FBD378C76}"/>
                  </a:ext>
                </a:extLst>
              </p:cNvPr>
              <p:cNvSpPr/>
              <p:nvPr/>
            </p:nvSpPr>
            <p:spPr>
              <a:xfrm>
                <a:off x="5769666" y="4640715"/>
                <a:ext cx="8002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荷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馬</a:t>
                </a: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CDE5F79-FC06-4CFF-821D-967FBD378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666" y="4640715"/>
                <a:ext cx="800219" cy="461665"/>
              </a:xfrm>
              <a:prstGeom prst="rect">
                <a:avLst/>
              </a:prstGeom>
              <a:blipFill>
                <a:blip r:embed="rId7"/>
                <a:stretch>
                  <a:fillRect l="-5303" t="-9211" r="-10606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FC90094-0909-4F3B-AB94-CACA78230043}"/>
                  </a:ext>
                </a:extLst>
              </p:cNvPr>
              <p:cNvSpPr/>
              <p:nvPr/>
            </p:nvSpPr>
            <p:spPr>
              <a:xfrm>
                <a:off x="5731193" y="5159967"/>
                <a:ext cx="877163" cy="461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美</m:t>
                      </m:r>
                      <m:r>
                        <a:rPr lang="zh-TW" altLang="en-US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枝</m:t>
                      </m:r>
                    </m:oMath>
                  </m:oMathPara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FC90094-0909-4F3B-AB94-CACA78230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93" y="5159967"/>
                <a:ext cx="877163" cy="461858"/>
              </a:xfrm>
              <a:prstGeom prst="rect">
                <a:avLst/>
              </a:prstGeom>
              <a:blipFill>
                <a:blip r:embed="rId8"/>
                <a:stretch>
                  <a:fillRect r="-694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94B70D06-1C86-4899-B1AD-E6ED18BD5D4E}"/>
              </a:ext>
            </a:extLst>
          </p:cNvPr>
          <p:cNvCxnSpPr>
            <a:cxnSpLocks/>
          </p:cNvCxnSpPr>
          <p:nvPr/>
        </p:nvCxnSpPr>
        <p:spPr>
          <a:xfrm>
            <a:off x="5471454" y="3832656"/>
            <a:ext cx="3411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9706D01A-57FF-4FB1-B965-069B4D7F66D1}"/>
              </a:ext>
            </a:extLst>
          </p:cNvPr>
          <p:cNvCxnSpPr>
            <a:cxnSpLocks/>
          </p:cNvCxnSpPr>
          <p:nvPr/>
        </p:nvCxnSpPr>
        <p:spPr>
          <a:xfrm>
            <a:off x="5471454" y="4352102"/>
            <a:ext cx="3411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896A74C4-6884-4EEA-A45C-39ADD58902D1}"/>
              </a:ext>
            </a:extLst>
          </p:cNvPr>
          <p:cNvCxnSpPr>
            <a:cxnSpLocks/>
          </p:cNvCxnSpPr>
          <p:nvPr/>
        </p:nvCxnSpPr>
        <p:spPr>
          <a:xfrm>
            <a:off x="5471454" y="4871548"/>
            <a:ext cx="3411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B1F6208-D2D1-4BC3-9FF0-3E7AAD4AFFAD}"/>
              </a:ext>
            </a:extLst>
          </p:cNvPr>
          <p:cNvCxnSpPr>
            <a:cxnSpLocks/>
          </p:cNvCxnSpPr>
          <p:nvPr/>
        </p:nvCxnSpPr>
        <p:spPr>
          <a:xfrm>
            <a:off x="5471454" y="5390993"/>
            <a:ext cx="3411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1B9F3DA-E8C1-40CD-B56A-4D0FB6BCD171}"/>
              </a:ext>
            </a:extLst>
          </p:cNvPr>
          <p:cNvSpPr txBox="1"/>
          <p:nvPr/>
        </p:nvSpPr>
        <p:spPr>
          <a:xfrm>
            <a:off x="6569885" y="3587977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0.24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2ADAB07-9C14-4C1F-AB72-C3AF384334BA}"/>
              </a:ext>
            </a:extLst>
          </p:cNvPr>
          <p:cNvSpPr txBox="1"/>
          <p:nvPr/>
        </p:nvSpPr>
        <p:spPr>
          <a:xfrm>
            <a:off x="6569885" y="409862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0.26</a:t>
            </a:r>
            <a:endParaRPr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DD3E491-FB86-4423-8451-4F1E53AA67C7}"/>
              </a:ext>
            </a:extLst>
          </p:cNvPr>
          <p:cNvSpPr txBox="1"/>
          <p:nvPr/>
        </p:nvSpPr>
        <p:spPr>
          <a:xfrm>
            <a:off x="6569884" y="459747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0.25</a:t>
            </a:r>
            <a:endParaRPr lang="zh-TW" altLang="en-US" sz="24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5002D01-815D-4980-B82B-2116C5466ACA}"/>
              </a:ext>
            </a:extLst>
          </p:cNvPr>
          <p:cNvSpPr txBox="1"/>
          <p:nvPr/>
        </p:nvSpPr>
        <p:spPr>
          <a:xfrm>
            <a:off x="6569883" y="511672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0.25</a:t>
            </a:r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3EC2DEE-745A-4FF1-8BBC-900A8EE95548}"/>
              </a:ext>
            </a:extLst>
          </p:cNvPr>
          <p:cNvSpPr/>
          <p:nvPr/>
        </p:nvSpPr>
        <p:spPr>
          <a:xfrm>
            <a:off x="1964135" y="81992"/>
            <a:ext cx="49680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How to estimate Confidence</a:t>
            </a:r>
            <a:endParaRPr lang="zh-TW" altLang="en-US" sz="3200" b="1" i="1" u="sng" dirty="0"/>
          </a:p>
        </p:txBody>
      </p:sp>
      <p:sp>
        <p:nvSpPr>
          <p:cNvPr id="7168" name="文字方塊 7167">
            <a:extLst>
              <a:ext uri="{FF2B5EF4-FFF2-40B4-BE49-F238E27FC236}">
                <a16:creationId xmlns:a16="http://schemas.microsoft.com/office/drawing/2014/main" id="{166EE0CE-015A-48FF-91FC-19D2A7666C5E}"/>
              </a:ext>
            </a:extLst>
          </p:cNvPr>
          <p:cNvSpPr txBox="1"/>
          <p:nvPr/>
        </p:nvSpPr>
        <p:spPr>
          <a:xfrm>
            <a:off x="261831" y="5846871"/>
            <a:ext cx="5737560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Confidence: the maximum scores</a:t>
            </a:r>
            <a:endParaRPr lang="zh-TW" altLang="en-US" sz="2800" dirty="0"/>
          </a:p>
        </p:txBody>
      </p:sp>
      <p:sp>
        <p:nvSpPr>
          <p:cNvPr id="7169" name="矩形 7168">
            <a:extLst>
              <a:ext uri="{FF2B5EF4-FFF2-40B4-BE49-F238E27FC236}">
                <a16:creationId xmlns:a16="http://schemas.microsoft.com/office/drawing/2014/main" id="{CFFE1A86-02EB-4881-8955-5287B91288E9}"/>
              </a:ext>
            </a:extLst>
          </p:cNvPr>
          <p:cNvSpPr/>
          <p:nvPr/>
        </p:nvSpPr>
        <p:spPr>
          <a:xfrm>
            <a:off x="6608356" y="3031060"/>
            <a:ext cx="20432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Very Confident</a:t>
            </a:r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77F787A-6268-45E1-B98B-DBE29E2A0C92}"/>
              </a:ext>
            </a:extLst>
          </p:cNvPr>
          <p:cNvSpPr/>
          <p:nvPr/>
        </p:nvSpPr>
        <p:spPr>
          <a:xfrm>
            <a:off x="6608356" y="5457272"/>
            <a:ext cx="1944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Not Confident</a:t>
            </a:r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F788336-06FC-4087-AB9E-E9B2F60C8C62}"/>
              </a:ext>
            </a:extLst>
          </p:cNvPr>
          <p:cNvSpPr/>
          <p:nvPr/>
        </p:nvSpPr>
        <p:spPr>
          <a:xfrm>
            <a:off x="7437236" y="1872529"/>
            <a:ext cx="1116011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Normal</a:t>
            </a:r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40CCA79-812D-4485-ADBA-A885FBCF034D}"/>
              </a:ext>
            </a:extLst>
          </p:cNvPr>
          <p:cNvSpPr/>
          <p:nvPr/>
        </p:nvSpPr>
        <p:spPr>
          <a:xfrm>
            <a:off x="7482772" y="4409882"/>
            <a:ext cx="1289135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Anomaly</a:t>
            </a:r>
            <a:endParaRPr lang="zh-TW" altLang="en-US" sz="2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F8F20B4-5B06-464B-AB63-3D15991805F7}"/>
              </a:ext>
            </a:extLst>
          </p:cNvPr>
          <p:cNvSpPr txBox="1"/>
          <p:nvPr/>
        </p:nvSpPr>
        <p:spPr>
          <a:xfrm>
            <a:off x="5642261" y="6210073"/>
            <a:ext cx="3273211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or negative Entropy</a:t>
            </a:r>
            <a:endParaRPr lang="zh-TW" altLang="en-US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C0D4F0-F851-4584-B98F-823CF437C54F}"/>
              </a:ext>
            </a:extLst>
          </p:cNvPr>
          <p:cNvSpPr/>
          <p:nvPr/>
        </p:nvSpPr>
        <p:spPr>
          <a:xfrm>
            <a:off x="6553891" y="1045089"/>
            <a:ext cx="714375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AD0A2BB-1706-45A7-A2DA-6F98B7498DF4}"/>
              </a:ext>
            </a:extLst>
          </p:cNvPr>
          <p:cNvSpPr/>
          <p:nvPr/>
        </p:nvSpPr>
        <p:spPr>
          <a:xfrm>
            <a:off x="6574106" y="4082934"/>
            <a:ext cx="714375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77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" grpId="0" animBg="1"/>
      <p:bldP spid="7169" grpId="0"/>
      <p:bldP spid="42" grpId="0"/>
      <p:bldP spid="43" grpId="0" animBg="1"/>
      <p:bldP spid="44" grpId="0" animBg="1"/>
      <p:bldP spid="39" grpId="0" animBg="1"/>
      <p:bldP spid="4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178AA25-1D7E-4D7A-8A64-4B2C03040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06" y="983879"/>
            <a:ext cx="2455647" cy="1964518"/>
          </a:xfrm>
          <a:prstGeom prst="rect">
            <a:avLst/>
          </a:prstGeom>
        </p:spPr>
      </p:pic>
      <p:pic>
        <p:nvPicPr>
          <p:cNvPr id="8" name="Picture 2" descr="ç¸éåç">
            <a:extLst>
              <a:ext uri="{FF2B5EF4-FFF2-40B4-BE49-F238E27FC236}">
                <a16:creationId xmlns:a16="http://schemas.microsoft.com/office/drawing/2014/main" id="{73B5FE1F-5FDC-4717-8726-CE3E765E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06" y="3508478"/>
            <a:ext cx="2120595" cy="260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內容版面配置區 10" descr="一張含有 服飾 的圖片&#10;&#10;自動產生的描述">
            <a:extLst>
              <a:ext uri="{FF2B5EF4-FFF2-40B4-BE49-F238E27FC236}">
                <a16:creationId xmlns:a16="http://schemas.microsoft.com/office/drawing/2014/main" id="{9CF34AC9-1A41-49DA-91D6-5D6F22B70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911" y="791849"/>
            <a:ext cx="2180164" cy="2180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8502D90-0E81-41EE-9BA0-86033551BA9F}"/>
                  </a:ext>
                </a:extLst>
              </p:cNvPr>
              <p:cNvSpPr/>
              <p:nvPr/>
            </p:nvSpPr>
            <p:spPr>
              <a:xfrm>
                <a:off x="2929753" y="1730786"/>
                <a:ext cx="14814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荷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馬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1.00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8502D90-0E81-41EE-9BA0-86033551B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753" y="1730786"/>
                <a:ext cx="1481496" cy="461665"/>
              </a:xfrm>
              <a:prstGeom prst="rect">
                <a:avLst/>
              </a:prstGeom>
              <a:blipFill>
                <a:blip r:embed="rId6"/>
                <a:stretch>
                  <a:fillRect l="-2881" t="-9211" r="-5350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6E35392-F79A-4D2F-828E-A18E3D51DC25}"/>
                  </a:ext>
                </a:extLst>
              </p:cNvPr>
              <p:cNvSpPr/>
              <p:nvPr/>
            </p:nvSpPr>
            <p:spPr>
              <a:xfrm>
                <a:off x="2594701" y="4051791"/>
                <a:ext cx="14814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霸子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0.81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6E35392-F79A-4D2F-828E-A18E3D51D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701" y="4051791"/>
                <a:ext cx="1481496" cy="461665"/>
              </a:xfrm>
              <a:prstGeom prst="rect">
                <a:avLst/>
              </a:prstGeom>
              <a:blipFill>
                <a:blip r:embed="rId7"/>
                <a:stretch>
                  <a:fillRect l="-2881" t="-9333" r="-5350" b="-3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0A64752-287D-47D0-8CE8-82C7C567D2C1}"/>
                  </a:ext>
                </a:extLst>
              </p:cNvPr>
              <p:cNvSpPr/>
              <p:nvPr/>
            </p:nvSpPr>
            <p:spPr>
              <a:xfrm>
                <a:off x="2594701" y="4766125"/>
                <a:ext cx="14814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郭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董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0.12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0A64752-287D-47D0-8CE8-82C7C567D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701" y="4766125"/>
                <a:ext cx="1481496" cy="461665"/>
              </a:xfrm>
              <a:prstGeom prst="rect">
                <a:avLst/>
              </a:prstGeom>
              <a:blipFill>
                <a:blip r:embed="rId8"/>
                <a:stretch>
                  <a:fillRect l="-3292" t="-9211" r="-5350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6F7C4C86-B59D-428E-AFF3-219B76FC7D89}"/>
              </a:ext>
            </a:extLst>
          </p:cNvPr>
          <p:cNvSpPr txBox="1"/>
          <p:nvPr/>
        </p:nvSpPr>
        <p:spPr>
          <a:xfrm>
            <a:off x="2662301" y="5227790"/>
            <a:ext cx="1513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辛普森家庭腳色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3FD8F1E-F4B8-4200-B436-047B6C0BAF2D}"/>
              </a:ext>
            </a:extLst>
          </p:cNvPr>
          <p:cNvSpPr/>
          <p:nvPr/>
        </p:nvSpPr>
        <p:spPr>
          <a:xfrm>
            <a:off x="6927075" y="1298906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柯阿三 </a:t>
            </a:r>
            <a:r>
              <a:rPr lang="en-US" altLang="zh-TW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0.34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91439FD-F2B3-4361-98B7-8CE6A7C2CCDA}"/>
              </a:ext>
            </a:extLst>
          </p:cNvPr>
          <p:cNvSpPr/>
          <p:nvPr/>
        </p:nvSpPr>
        <p:spPr>
          <a:xfrm>
            <a:off x="6927075" y="1739378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陳趾鹹 </a:t>
            </a:r>
            <a:r>
              <a:rPr lang="en-US" altLang="zh-TW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0.31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0FF82F9-2B2E-4F9B-975E-EB2409E2F9D6}"/>
              </a:ext>
            </a:extLst>
          </p:cNvPr>
          <p:cNvSpPr/>
          <p:nvPr/>
        </p:nvSpPr>
        <p:spPr>
          <a:xfrm>
            <a:off x="6927075" y="2179850"/>
            <a:ext cx="1789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魯肉王</a:t>
            </a:r>
            <a:r>
              <a:rPr lang="en-US" altLang="zh-TW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0.10</a:t>
            </a:r>
            <a:endParaRPr lang="zh-TW" altLang="zh-TW" sz="2400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218" name="Picture 2" descr="ãæå®æ¯ ææãçåçæå°çµæ">
            <a:extLst>
              <a:ext uri="{FF2B5EF4-FFF2-40B4-BE49-F238E27FC236}">
                <a16:creationId xmlns:a16="http://schemas.microsoft.com/office/drawing/2014/main" id="{E156FE09-9B1A-4717-889D-51DDBACB7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404" y="3953706"/>
            <a:ext cx="2653269" cy="18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336A05EF-8D6A-4853-82BD-E40031DABB7D}"/>
              </a:ext>
            </a:extLst>
          </p:cNvPr>
          <p:cNvSpPr/>
          <p:nvPr/>
        </p:nvSpPr>
        <p:spPr>
          <a:xfrm>
            <a:off x="6980516" y="4051790"/>
            <a:ext cx="1811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柯阿三 </a:t>
            </a:r>
            <a:r>
              <a:rPr lang="en-US" altLang="zh-TW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0.63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A1B93C0-1600-40AB-9B91-FBA9ACE3E0EF}"/>
              </a:ext>
            </a:extLst>
          </p:cNvPr>
          <p:cNvSpPr/>
          <p:nvPr/>
        </p:nvSpPr>
        <p:spPr>
          <a:xfrm>
            <a:off x="6987673" y="4463009"/>
            <a:ext cx="1503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宅神 </a:t>
            </a:r>
            <a:r>
              <a:rPr lang="en-US" altLang="zh-TW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0.08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FEC6B6D-DC80-45EC-9C8E-F795C60AB8D3}"/>
              </a:ext>
            </a:extLst>
          </p:cNvPr>
          <p:cNvSpPr/>
          <p:nvPr/>
        </p:nvSpPr>
        <p:spPr>
          <a:xfrm>
            <a:off x="6987673" y="5295368"/>
            <a:ext cx="1811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孔龍金</a:t>
            </a:r>
            <a:r>
              <a:rPr lang="en-US" altLang="zh-TW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0.03</a:t>
            </a:r>
            <a:endParaRPr lang="zh-TW" altLang="zh-TW" sz="2400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524E78D-CE0D-4F42-B75E-DB7480B4AD4E}"/>
              </a:ext>
            </a:extLst>
          </p:cNvPr>
          <p:cNvSpPr/>
          <p:nvPr/>
        </p:nvSpPr>
        <p:spPr>
          <a:xfrm>
            <a:off x="6980516" y="4874228"/>
            <a:ext cx="2119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小丑阿基</a:t>
            </a:r>
            <a:r>
              <a:rPr lang="en-US" altLang="zh-TW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0.04</a:t>
            </a:r>
            <a:endParaRPr lang="zh-TW" altLang="zh-TW" sz="2400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54A2A043-FE08-4A40-BD22-6D9E72991001}"/>
              </a:ext>
            </a:extLst>
          </p:cNvPr>
          <p:cNvGrpSpPr/>
          <p:nvPr/>
        </p:nvGrpSpPr>
        <p:grpSpPr>
          <a:xfrm>
            <a:off x="1487710" y="1887495"/>
            <a:ext cx="6168579" cy="3011316"/>
            <a:chOff x="1487710" y="1887495"/>
            <a:chExt cx="6168579" cy="301131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E21D1C7-80EA-4D98-A8D3-AE5073A213EF}"/>
                </a:ext>
              </a:extLst>
            </p:cNvPr>
            <p:cNvSpPr/>
            <p:nvPr/>
          </p:nvSpPr>
          <p:spPr>
            <a:xfrm>
              <a:off x="1487710" y="1887495"/>
              <a:ext cx="6168579" cy="301131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4CA07B6F-1132-48F0-9A9A-901488EB72E2}"/>
                </a:ext>
              </a:extLst>
            </p:cNvPr>
            <p:cNvGrpSpPr/>
            <p:nvPr/>
          </p:nvGrpSpPr>
          <p:grpSpPr>
            <a:xfrm>
              <a:off x="1629036" y="2100728"/>
              <a:ext cx="5976267" cy="2607775"/>
              <a:chOff x="1478128" y="2057775"/>
              <a:chExt cx="5976267" cy="2607775"/>
            </a:xfrm>
          </p:grpSpPr>
          <p:pic>
            <p:nvPicPr>
              <p:cNvPr id="36" name="Picture 2" descr="ãæ¶¼å®®æ¥æ¥ãçåçæå°çµæ">
                <a:extLst>
                  <a:ext uri="{FF2B5EF4-FFF2-40B4-BE49-F238E27FC236}">
                    <a16:creationId xmlns:a16="http://schemas.microsoft.com/office/drawing/2014/main" id="{F44B4169-CC7A-49E1-9DB7-1D49455B28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8128" y="2057775"/>
                <a:ext cx="4193407" cy="2607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4B00B66B-B357-41F6-B8DB-82741D3BE26D}"/>
                  </a:ext>
                </a:extLst>
              </p:cNvPr>
              <p:cNvSpPr/>
              <p:nvPr/>
            </p:nvSpPr>
            <p:spPr>
              <a:xfrm>
                <a:off x="5665123" y="2195284"/>
                <a:ext cx="17892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2400" dirty="0">
                    <a:solidFill>
                      <a:srgbClr val="22222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柯阿三 </a:t>
                </a:r>
                <a:r>
                  <a:rPr lang="en-US" altLang="zh-TW" sz="2400" dirty="0">
                    <a:solidFill>
                      <a:srgbClr val="22222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0.99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pic>
        <p:nvPicPr>
          <p:cNvPr id="38" name="Picture 2" descr="ãApu Nahasapeemapetilonãçåçæå°çµæ">
            <a:extLst>
              <a:ext uri="{FF2B5EF4-FFF2-40B4-BE49-F238E27FC236}">
                <a16:creationId xmlns:a16="http://schemas.microsoft.com/office/drawing/2014/main" id="{FD450218-1BC4-4FF1-8A8F-070BAD1A8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382" y="2929677"/>
            <a:ext cx="1503836" cy="15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49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7" grpId="0"/>
      <p:bldP spid="18" grpId="0"/>
      <p:bldP spid="19" grpId="0"/>
      <p:bldP spid="22" grpId="0"/>
      <p:bldP spid="21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4154ECB-7773-402B-B5F2-FBBA8089C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31" y="-6161"/>
            <a:ext cx="5152742" cy="343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5D6E7D3-03FC-42AE-83DE-AF3C44CDC2C8}"/>
              </a:ext>
            </a:extLst>
          </p:cNvPr>
          <p:cNvSpPr/>
          <p:nvPr/>
        </p:nvSpPr>
        <p:spPr>
          <a:xfrm>
            <a:off x="5533913" y="229042"/>
            <a:ext cx="36883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Confidence score distribution for </a:t>
            </a:r>
            <a:r>
              <a:rPr lang="en-US" altLang="zh-TW" sz="2400" b="1" i="1" u="sng" dirty="0"/>
              <a:t>characters from Simpsons </a:t>
            </a:r>
            <a:endParaRPr lang="zh-TW" altLang="en-US" sz="2400" b="1" i="1" u="sng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DA3510F-E35C-4698-A7A8-814BF1FAD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51" y="3428999"/>
            <a:ext cx="5275422" cy="346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7A5C331-BA4E-4EA3-8F49-3397675CA425}"/>
              </a:ext>
            </a:extLst>
          </p:cNvPr>
          <p:cNvSpPr/>
          <p:nvPr/>
        </p:nvSpPr>
        <p:spPr>
          <a:xfrm>
            <a:off x="5612573" y="3664203"/>
            <a:ext cx="28210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Confidence score distribution for </a:t>
            </a:r>
            <a:r>
              <a:rPr lang="zh-TW" altLang="en-US" sz="2400" b="1" i="1" u="sng" dirty="0"/>
              <a:t>anime characters</a:t>
            </a:r>
          </a:p>
        </p:txBody>
      </p:sp>
      <p:pic>
        <p:nvPicPr>
          <p:cNvPr id="9" name="Picture 2" descr="ç¸éåç">
            <a:extLst>
              <a:ext uri="{FF2B5EF4-FFF2-40B4-BE49-F238E27FC236}">
                <a16:creationId xmlns:a16="http://schemas.microsoft.com/office/drawing/2014/main" id="{7409D3B6-5492-49E0-B346-C84FE396A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546" y="1518175"/>
            <a:ext cx="1527709" cy="187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ãæ¶¼å®®æ¥æ¥ãçåçæå°çµæ">
            <a:extLst>
              <a:ext uri="{FF2B5EF4-FFF2-40B4-BE49-F238E27FC236}">
                <a16:creationId xmlns:a16="http://schemas.microsoft.com/office/drawing/2014/main" id="{B5FE193F-5087-42DB-BFAE-96972CF21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823" y="4953336"/>
            <a:ext cx="1778725" cy="158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EC0D8D1-A48C-4537-B87A-D050783654A3}"/>
              </a:ext>
            </a:extLst>
          </p:cNvPr>
          <p:cNvSpPr txBox="1"/>
          <p:nvPr/>
        </p:nvSpPr>
        <p:spPr>
          <a:xfrm>
            <a:off x="1722922" y="914400"/>
            <a:ext cx="230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Almost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70A45F-46B1-4F35-B892-EAD942173A51}"/>
              </a:ext>
            </a:extLst>
          </p:cNvPr>
          <p:cNvSpPr txBox="1"/>
          <p:nvPr/>
        </p:nvSpPr>
        <p:spPr>
          <a:xfrm>
            <a:off x="1722922" y="4224634"/>
            <a:ext cx="230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10%</a:t>
            </a:r>
            <a:endParaRPr lang="zh-TW" altLang="en-US" sz="24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68B15E3-481C-4ABF-92B0-E09E95966184}"/>
              </a:ext>
            </a:extLst>
          </p:cNvPr>
          <p:cNvCxnSpPr>
            <a:cxnSpLocks/>
          </p:cNvCxnSpPr>
          <p:nvPr/>
        </p:nvCxnSpPr>
        <p:spPr>
          <a:xfrm>
            <a:off x="4023360" y="1195016"/>
            <a:ext cx="1145406" cy="470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9E80329C-9031-440E-B471-B4E20E5F5C65}"/>
              </a:ext>
            </a:extLst>
          </p:cNvPr>
          <p:cNvCxnSpPr>
            <a:cxnSpLocks/>
          </p:cNvCxnSpPr>
          <p:nvPr/>
        </p:nvCxnSpPr>
        <p:spPr>
          <a:xfrm>
            <a:off x="4023360" y="4483181"/>
            <a:ext cx="1145406" cy="470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23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38B99-7DD1-4C8D-AD14-8B656488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Outlook: Network </a:t>
            </a:r>
            <a:br>
              <a:rPr lang="en-US" altLang="zh-TW" dirty="0"/>
            </a:br>
            <a:r>
              <a:rPr lang="en-US" altLang="zh-TW" dirty="0"/>
              <a:t>for Confidence Estimation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B89E51-A48B-433C-B9B8-A2144CC29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Learning a network that can directly output confidence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B299204-985B-4E20-B350-499A5CC1126D}"/>
              </a:ext>
            </a:extLst>
          </p:cNvPr>
          <p:cNvSpPr txBox="1"/>
          <p:nvPr/>
        </p:nvSpPr>
        <p:spPr>
          <a:xfrm>
            <a:off x="5257800" y="6176963"/>
            <a:ext cx="369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(not today)</a:t>
            </a:r>
            <a:endParaRPr lang="zh-TW" altLang="en-US" sz="2400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930AA2B-BFDC-414B-818B-97CDAF7A9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964"/>
            <a:ext cx="9144000" cy="261357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45F19A2-F323-44C6-A80E-0E79B9BDFD96}"/>
              </a:ext>
            </a:extLst>
          </p:cNvPr>
          <p:cNvSpPr/>
          <p:nvPr/>
        </p:nvSpPr>
        <p:spPr>
          <a:xfrm>
            <a:off x="926949" y="5544920"/>
            <a:ext cx="76836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TW" dirty="0" err="1"/>
              <a:t>Terrance</a:t>
            </a:r>
            <a:r>
              <a:rPr lang="fr-FR" altLang="zh-TW" dirty="0"/>
              <a:t> </a:t>
            </a:r>
            <a:r>
              <a:rPr lang="fr-FR" altLang="zh-TW" dirty="0" err="1"/>
              <a:t>DeVries</a:t>
            </a:r>
            <a:r>
              <a:rPr lang="fr-FR" altLang="zh-TW" dirty="0"/>
              <a:t>, Graham W. Taylor, </a:t>
            </a:r>
            <a:r>
              <a:rPr lang="en-US" altLang="zh-TW" dirty="0"/>
              <a:t>Learning Confidence for Out-of-Distribution Detection in Neural Networks</a:t>
            </a:r>
            <a:r>
              <a:rPr lang="fr-FR" altLang="zh-TW" dirty="0"/>
              <a:t>, </a:t>
            </a:r>
            <a:r>
              <a:rPr lang="fr-FR" altLang="zh-TW" dirty="0" err="1"/>
              <a:t>arXiv</a:t>
            </a:r>
            <a:r>
              <a:rPr lang="fr-FR" altLang="zh-TW" dirty="0"/>
              <a:t>, 2018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3326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B2ADBCA-4893-4FC4-9CFF-2DDE7D407112}"/>
                  </a:ext>
                </a:extLst>
              </p:cNvPr>
              <p:cNvSpPr/>
              <p:nvPr/>
            </p:nvSpPr>
            <p:spPr>
              <a:xfrm>
                <a:off x="638419" y="871968"/>
                <a:ext cx="68050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b="1" i="1" u="sng" dirty="0"/>
                  <a:t>Training Set</a:t>
                </a:r>
                <a:r>
                  <a:rPr lang="en-US" altLang="zh-TW" sz="2400" dirty="0"/>
                  <a:t>: Images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400" dirty="0"/>
                  <a:t> of characters from Simpsons. 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B2ADBCA-4893-4FC4-9CFF-2DDE7D407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19" y="871968"/>
                <a:ext cx="6805004" cy="461665"/>
              </a:xfrm>
              <a:prstGeom prst="rect">
                <a:avLst/>
              </a:prstGeom>
              <a:blipFill>
                <a:blip r:embed="rId2"/>
                <a:stretch>
                  <a:fillRect l="-1434" t="-10526" r="-358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73A9E77-613F-4B5D-9FE2-0DD02FCFE664}"/>
                  </a:ext>
                </a:extLst>
              </p:cNvPr>
              <p:cNvSpPr/>
              <p:nvPr/>
            </p:nvSpPr>
            <p:spPr>
              <a:xfrm>
                <a:off x="3129722" y="2735535"/>
                <a:ext cx="4461991" cy="91614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𝑛𝑜𝑟𝑚𝑎𝑙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𝑎𝑛𝑜𝑚𝑎𝑙𝑦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73A9E77-613F-4B5D-9FE2-0DD02FCFE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22" y="2735535"/>
                <a:ext cx="4461991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4D6297B5-EE1E-4DFA-80D8-8C637B47F685}"/>
              </a:ext>
            </a:extLst>
          </p:cNvPr>
          <p:cNvSpPr/>
          <p:nvPr/>
        </p:nvSpPr>
        <p:spPr>
          <a:xfrm>
            <a:off x="1191197" y="3784096"/>
            <a:ext cx="1304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u="sng" dirty="0"/>
              <a:t>Dev Set</a:t>
            </a:r>
            <a:r>
              <a:rPr lang="en-US" altLang="zh-TW" sz="2400" dirty="0"/>
              <a:t>: 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C2BFB5-0F38-4DFC-8106-F5AF802B5C9E}"/>
              </a:ext>
            </a:extLst>
          </p:cNvPr>
          <p:cNvSpPr/>
          <p:nvPr/>
        </p:nvSpPr>
        <p:spPr>
          <a:xfrm>
            <a:off x="754520" y="6038905"/>
            <a:ext cx="1705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u="sng" dirty="0"/>
              <a:t>Testing Set</a:t>
            </a:r>
            <a:r>
              <a:rPr lang="en-US" altLang="zh-TW" sz="2400" dirty="0"/>
              <a:t>: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7A14230-653F-42EC-9D67-15B502F2148D}"/>
                  </a:ext>
                </a:extLst>
              </p:cNvPr>
              <p:cNvSpPr/>
              <p:nvPr/>
            </p:nvSpPr>
            <p:spPr>
              <a:xfrm>
                <a:off x="2289799" y="1317060"/>
                <a:ext cx="55740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Each image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400" dirty="0"/>
                  <a:t> is labelled by its characters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accPr>
                      <m:e>
                        <m:r>
                          <a:rPr lang="en-US" altLang="zh-TW" sz="24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TW" sz="2400" dirty="0"/>
                  <a:t>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7A14230-653F-42EC-9D67-15B502F214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799" y="1317060"/>
                <a:ext cx="5574090" cy="461665"/>
              </a:xfrm>
              <a:prstGeom prst="rect">
                <a:avLst/>
              </a:prstGeom>
              <a:blipFill>
                <a:blip r:embed="rId4"/>
                <a:stretch>
                  <a:fillRect l="-1751" t="-10526" r="-4814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B3A67FC-D9C8-49F4-8F58-CE91D1615FE1}"/>
                  </a:ext>
                </a:extLst>
              </p:cNvPr>
              <p:cNvSpPr/>
              <p:nvPr/>
            </p:nvSpPr>
            <p:spPr>
              <a:xfrm>
                <a:off x="2299739" y="1784434"/>
                <a:ext cx="637631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Train a classifier, and we can obtain confidence score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from the classifier.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B3A67FC-D9C8-49F4-8F58-CE91D1615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739" y="1784434"/>
                <a:ext cx="6376316" cy="830997"/>
              </a:xfrm>
              <a:prstGeom prst="rect">
                <a:avLst/>
              </a:prstGeom>
              <a:blipFill>
                <a:blip r:embed="rId5"/>
                <a:stretch>
                  <a:fillRect l="-1434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39862A0-4FD7-4373-A761-CD8BE278B2F0}"/>
                  </a:ext>
                </a:extLst>
              </p:cNvPr>
              <p:cNvSpPr/>
              <p:nvPr/>
            </p:nvSpPr>
            <p:spPr>
              <a:xfrm>
                <a:off x="2289799" y="3771787"/>
                <a:ext cx="13118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Images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39862A0-4FD7-4373-A761-CD8BE278B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799" y="3771787"/>
                <a:ext cx="1311898" cy="461665"/>
              </a:xfrm>
              <a:prstGeom prst="rect">
                <a:avLst/>
              </a:prstGeom>
              <a:blipFill>
                <a:blip r:embed="rId6"/>
                <a:stretch>
                  <a:fillRect l="-7442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DE6A9C4-0E7C-413B-879E-859444ED8C16}"/>
                  </a:ext>
                </a:extLst>
              </p:cNvPr>
              <p:cNvSpPr/>
              <p:nvPr/>
            </p:nvSpPr>
            <p:spPr>
              <a:xfrm>
                <a:off x="2807621" y="4284368"/>
                <a:ext cx="5742598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Label each image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400" dirty="0"/>
                  <a:t> is from Simpsons or not.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DE6A9C4-0E7C-413B-879E-859444ED8C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621" y="4284368"/>
                <a:ext cx="5742598" cy="461665"/>
              </a:xfrm>
              <a:prstGeom prst="rect">
                <a:avLst/>
              </a:prstGeom>
              <a:blipFill>
                <a:blip r:embed="rId7"/>
                <a:stretch>
                  <a:fillRect l="-1697" t="-10390" r="-53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4AE727D-EFBC-4AD6-8B25-E8C6CF45BC1C}"/>
                  </a:ext>
                </a:extLst>
              </p:cNvPr>
              <p:cNvSpPr/>
              <p:nvPr/>
            </p:nvSpPr>
            <p:spPr>
              <a:xfrm>
                <a:off x="2289799" y="4741929"/>
                <a:ext cx="56019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We can compute the </a:t>
                </a:r>
                <a:r>
                  <a:rPr lang="en-US" altLang="zh-TW" sz="2400" b="1" i="1" u="sng" dirty="0"/>
                  <a:t>performance</a:t>
                </a:r>
                <a:r>
                  <a:rPr lang="en-US" altLang="zh-TW" sz="2400" dirty="0"/>
                  <a:t> of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4AE727D-EFBC-4AD6-8B25-E8C6CF45B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799" y="4741929"/>
                <a:ext cx="5601918" cy="461665"/>
              </a:xfrm>
              <a:prstGeom prst="rect">
                <a:avLst/>
              </a:prstGeom>
              <a:blipFill>
                <a:blip r:embed="rId8"/>
                <a:stretch>
                  <a:fillRect l="-174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3BAF514-CB5A-4EB2-9BAA-CD5D1CA28E51}"/>
                  </a:ext>
                </a:extLst>
              </p:cNvPr>
              <p:cNvSpPr/>
              <p:nvPr/>
            </p:nvSpPr>
            <p:spPr>
              <a:xfrm>
                <a:off x="2289799" y="5134975"/>
                <a:ext cx="594001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Using dev set to determine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other hyperparameters.</a:t>
                </a:r>
                <a:r>
                  <a:rPr lang="zh-TW" altLang="en-US" sz="2400" dirty="0"/>
                  <a:t> </a:t>
                </a: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3BAF514-CB5A-4EB2-9BAA-CD5D1CA28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799" y="5134975"/>
                <a:ext cx="5940016" cy="830997"/>
              </a:xfrm>
              <a:prstGeom prst="rect">
                <a:avLst/>
              </a:prstGeom>
              <a:blipFill>
                <a:blip r:embed="rId9"/>
                <a:stretch>
                  <a:fillRect l="-1643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7754D88-FC06-4651-B18A-2AC271FEBFC3}"/>
                  </a:ext>
                </a:extLst>
              </p:cNvPr>
              <p:cNvSpPr/>
              <p:nvPr/>
            </p:nvSpPr>
            <p:spPr>
              <a:xfrm>
                <a:off x="2299739" y="6053939"/>
                <a:ext cx="13118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Images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7754D88-FC06-4651-B18A-2AC271FEB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739" y="6053939"/>
                <a:ext cx="1311898" cy="461665"/>
              </a:xfrm>
              <a:prstGeom prst="rect">
                <a:avLst/>
              </a:prstGeom>
              <a:blipFill>
                <a:blip r:embed="rId10"/>
                <a:stretch>
                  <a:fillRect l="-697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892021AF-3B77-4156-B2C9-87364B4178B9}"/>
              </a:ext>
            </a:extLst>
          </p:cNvPr>
          <p:cNvSpPr/>
          <p:nvPr/>
        </p:nvSpPr>
        <p:spPr>
          <a:xfrm>
            <a:off x="4467302" y="6096098"/>
            <a:ext cx="2941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from Simpsons or not </a:t>
            </a:r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BBFA36E-1896-4E26-AF80-0C09576AC8F3}"/>
              </a:ext>
            </a:extLst>
          </p:cNvPr>
          <p:cNvSpPr/>
          <p:nvPr/>
        </p:nvSpPr>
        <p:spPr>
          <a:xfrm>
            <a:off x="2638917" y="149398"/>
            <a:ext cx="36567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Example Framework</a:t>
            </a:r>
            <a:endParaRPr lang="zh-TW" altLang="en-US" sz="3200" b="1" i="1" u="sng" dirty="0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FBA535EA-20EC-4D0E-905B-643A037D20BB}"/>
              </a:ext>
            </a:extLst>
          </p:cNvPr>
          <p:cNvSpPr/>
          <p:nvPr/>
        </p:nvSpPr>
        <p:spPr>
          <a:xfrm>
            <a:off x="3731524" y="6203998"/>
            <a:ext cx="586100" cy="2458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984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/>
      <p:bldP spid="9" grpId="0"/>
      <p:bldP spid="10" grpId="0"/>
      <p:bldP spid="11" grpId="0"/>
      <p:bldP spid="13" grpId="0"/>
      <p:bldP spid="14" grpId="0" animBg="1"/>
      <p:bldP spid="15" grpId="0"/>
      <p:bldP spid="16" grpId="0"/>
      <p:bldP spid="18" grpId="0"/>
      <p:bldP spid="19" grpId="0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14C742-5C37-4FCB-B8A8-D980B76BC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6EC5137-27FD-4656-B8DB-43BFBB02C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758" y="1898801"/>
            <a:ext cx="6289412" cy="426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內容版面配置區 8">
            <a:extLst>
              <a:ext uri="{FF2B5EF4-FFF2-40B4-BE49-F238E27FC236}">
                <a16:creationId xmlns:a16="http://schemas.microsoft.com/office/drawing/2014/main" id="{1F8980D4-C583-48FF-B5B4-2BB31DB28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4" y="3651075"/>
            <a:ext cx="937159" cy="12563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D1ABCDC-4FFB-475B-9B6A-2051C8622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102" y="3551722"/>
            <a:ext cx="981075" cy="9810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60742C3-F5E6-4C61-8A93-D1FDF70DF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50" y="3541696"/>
            <a:ext cx="1046580" cy="994251"/>
          </a:xfrm>
          <a:prstGeom prst="rect">
            <a:avLst/>
          </a:prstGeom>
        </p:spPr>
      </p:pic>
      <p:pic>
        <p:nvPicPr>
          <p:cNvPr id="10" name="圖片 9" descr="一張含有 美工圖案 的圖片&#10;&#10;自動產生的描述">
            <a:extLst>
              <a:ext uri="{FF2B5EF4-FFF2-40B4-BE49-F238E27FC236}">
                <a16:creationId xmlns:a16="http://schemas.microsoft.com/office/drawing/2014/main" id="{E5F56057-530E-40D2-B682-545A4AEE5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657" y="3586588"/>
            <a:ext cx="1053505" cy="98107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2C534A1-EB9B-4B9D-B290-A416C3AE60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12" y="3586520"/>
            <a:ext cx="1196128" cy="949427"/>
          </a:xfrm>
          <a:prstGeom prst="rect">
            <a:avLst/>
          </a:prstGeom>
        </p:spPr>
      </p:pic>
      <p:pic>
        <p:nvPicPr>
          <p:cNvPr id="12" name="圖片 11" descr="一張含有 美工圖案 的圖片&#10;&#10;自動產生的描述">
            <a:extLst>
              <a:ext uri="{FF2B5EF4-FFF2-40B4-BE49-F238E27FC236}">
                <a16:creationId xmlns:a16="http://schemas.microsoft.com/office/drawing/2014/main" id="{01535093-DA18-4A5E-B81B-CEED278C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61" y="3586520"/>
            <a:ext cx="1115547" cy="112256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3F4D2A5-6627-4567-8BCB-D6B837710760}"/>
              </a:ext>
            </a:extLst>
          </p:cNvPr>
          <p:cNvSpPr txBox="1"/>
          <p:nvPr/>
        </p:nvSpPr>
        <p:spPr>
          <a:xfrm>
            <a:off x="2979773" y="1596071"/>
            <a:ext cx="3897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100 Simpsons, 5 anomalies </a:t>
            </a:r>
            <a:endParaRPr lang="zh-TW" altLang="en-US" sz="2400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5D6B195-D55B-44F2-9AF4-0E5B861BECB1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684640" y="4532797"/>
            <a:ext cx="836418" cy="1140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D4A6A32-71BB-4679-BC0A-E6FB7AEB1936}"/>
              </a:ext>
            </a:extLst>
          </p:cNvPr>
          <p:cNvCxnSpPr>
            <a:cxnSpLocks/>
          </p:cNvCxnSpPr>
          <p:nvPr/>
        </p:nvCxnSpPr>
        <p:spPr>
          <a:xfrm flipH="1" flipV="1">
            <a:off x="3948289" y="4532797"/>
            <a:ext cx="1960598" cy="1140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167586A-756F-4988-99F2-EFAF12123033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5306410" y="4567664"/>
            <a:ext cx="1507052" cy="11489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C50F7B-D56E-4F71-9A9B-E961F5B72051}"/>
              </a:ext>
            </a:extLst>
          </p:cNvPr>
          <p:cNvCxnSpPr>
            <a:cxnSpLocks/>
          </p:cNvCxnSpPr>
          <p:nvPr/>
        </p:nvCxnSpPr>
        <p:spPr>
          <a:xfrm flipH="1" flipV="1">
            <a:off x="6740255" y="4545994"/>
            <a:ext cx="360100" cy="11706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194027B-1DE7-4881-971B-92C3297E2E99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305710" y="4709083"/>
            <a:ext cx="984525" cy="10075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4E3399D-ED17-400E-BE48-FE9C48E071D0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977454" y="4907418"/>
            <a:ext cx="1282288" cy="7744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A3A2B16E-7F8C-4936-AB95-F2FD2F95DDD9}"/>
              </a:ext>
            </a:extLst>
          </p:cNvPr>
          <p:cNvCxnSpPr>
            <a:cxnSpLocks/>
          </p:cNvCxnSpPr>
          <p:nvPr/>
        </p:nvCxnSpPr>
        <p:spPr>
          <a:xfrm>
            <a:off x="2125355" y="5441896"/>
            <a:ext cx="0" cy="8337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3CC5C4F7-C811-4937-AFAC-7AD535A88A1D}"/>
                  </a:ext>
                </a:extLst>
              </p:cNvPr>
              <p:cNvSpPr/>
              <p:nvPr/>
            </p:nvSpPr>
            <p:spPr>
              <a:xfrm>
                <a:off x="1923939" y="6265384"/>
                <a:ext cx="38228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3CC5C4F7-C811-4937-AFAC-7AD535A88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939" y="6265384"/>
                <a:ext cx="38228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EF2449B-293B-4270-A966-76089827D49C}"/>
                  </a:ext>
                </a:extLst>
              </p:cNvPr>
              <p:cNvSpPr/>
              <p:nvPr/>
            </p:nvSpPr>
            <p:spPr>
              <a:xfrm>
                <a:off x="42186" y="5939836"/>
                <a:ext cx="14691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𝑎𝑛𝑜𝑚𝑎𝑙𝑦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EF2449B-293B-4270-A966-76089827D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6" y="5939836"/>
                <a:ext cx="1469120" cy="461665"/>
              </a:xfrm>
              <a:prstGeom prst="rect">
                <a:avLst/>
              </a:prstGeom>
              <a:blipFill>
                <a:blip r:embed="rId11"/>
                <a:stretch>
                  <a:fillRect l="-830" r="-41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12BF8E7-A5E1-4103-B69A-8DEDFB021A1E}"/>
                  </a:ext>
                </a:extLst>
              </p:cNvPr>
              <p:cNvSpPr/>
              <p:nvPr/>
            </p:nvSpPr>
            <p:spPr>
              <a:xfrm>
                <a:off x="2783150" y="5948972"/>
                <a:ext cx="12764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𝑛𝑜𝑟𝑚𝑎𝑙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12BF8E7-A5E1-4103-B69A-8DEDFB021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150" y="5948972"/>
                <a:ext cx="127644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C804E11D-A344-484B-B162-907C49D2DD19}"/>
              </a:ext>
            </a:extLst>
          </p:cNvPr>
          <p:cNvSpPr/>
          <p:nvPr/>
        </p:nvSpPr>
        <p:spPr>
          <a:xfrm>
            <a:off x="3717016" y="134435"/>
            <a:ext cx="4886979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TW" sz="2400" dirty="0"/>
              <a:t>Accuracy is not a good measurement!</a:t>
            </a:r>
            <a:endParaRPr lang="zh-TW" altLang="en-US" sz="2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BA2EACD5-B553-465F-AA2A-4DF0D651BFA9}"/>
              </a:ext>
            </a:extLst>
          </p:cNvPr>
          <p:cNvCxnSpPr/>
          <p:nvPr/>
        </p:nvCxnSpPr>
        <p:spPr>
          <a:xfrm>
            <a:off x="2245459" y="6191301"/>
            <a:ext cx="5207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C4C9973-0A30-49A7-B851-142B1005A129}"/>
              </a:ext>
            </a:extLst>
          </p:cNvPr>
          <p:cNvCxnSpPr>
            <a:cxnSpLocks/>
          </p:cNvCxnSpPr>
          <p:nvPr/>
        </p:nvCxnSpPr>
        <p:spPr>
          <a:xfrm flipH="1">
            <a:off x="1433265" y="6193661"/>
            <a:ext cx="5990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EB9FA2D2-0E22-484F-B5FA-220DF3E10B95}"/>
              </a:ext>
            </a:extLst>
          </p:cNvPr>
          <p:cNvSpPr txBox="1"/>
          <p:nvPr/>
        </p:nvSpPr>
        <p:spPr>
          <a:xfrm>
            <a:off x="2194102" y="2176548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5 wrong, 100 correct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7F0A06B-A3CB-4F1A-8BB8-D3476BCD4A08}"/>
                  </a:ext>
                </a:extLst>
              </p:cNvPr>
              <p:cNvSpPr txBox="1"/>
              <p:nvPr/>
            </p:nvSpPr>
            <p:spPr>
              <a:xfrm>
                <a:off x="3175177" y="2660869"/>
                <a:ext cx="3799374" cy="616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Accuracy: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100+5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=95.2%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7F0A06B-A3CB-4F1A-8BB8-D3476BCD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177" y="2660869"/>
                <a:ext cx="3799374" cy="616964"/>
              </a:xfrm>
              <a:prstGeom prst="rect">
                <a:avLst/>
              </a:prstGeom>
              <a:blipFill>
                <a:blip r:embed="rId13"/>
                <a:stretch>
                  <a:fillRect l="-2568" b="-88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ED00879B-00A7-4086-A419-063DCAE06A7C}"/>
              </a:ext>
            </a:extLst>
          </p:cNvPr>
          <p:cNvSpPr/>
          <p:nvPr/>
        </p:nvSpPr>
        <p:spPr>
          <a:xfrm>
            <a:off x="3717016" y="665315"/>
            <a:ext cx="4886979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en-US" altLang="zh-TW" sz="2400" dirty="0"/>
              <a:t>A system can have high accuracy, but do nothing.</a:t>
            </a:r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4A95AF9-4E01-4551-BD26-4794B9EF89AB}"/>
              </a:ext>
            </a:extLst>
          </p:cNvPr>
          <p:cNvSpPr/>
          <p:nvPr/>
        </p:nvSpPr>
        <p:spPr>
          <a:xfrm>
            <a:off x="7886895" y="3198167"/>
            <a:ext cx="883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0.998</a:t>
            </a:r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B85E1F6-15E2-4A4E-962B-733E493BCC22}"/>
              </a:ext>
            </a:extLst>
          </p:cNvPr>
          <p:cNvSpPr/>
          <p:nvPr/>
        </p:nvSpPr>
        <p:spPr>
          <a:xfrm>
            <a:off x="7852685" y="1864511"/>
            <a:ext cx="1416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Most </a:t>
            </a:r>
          </a:p>
          <a:p>
            <a:r>
              <a:rPr lang="en-US" altLang="zh-TW" sz="2400" dirty="0"/>
              <a:t>&gt; 0.998</a:t>
            </a:r>
            <a:endParaRPr lang="zh-TW" altLang="en-US" sz="2400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2C415D9-8B0F-445C-A1BD-E3BD10A1EB9C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7302648" y="2280010"/>
            <a:ext cx="550037" cy="1550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27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 animBg="1"/>
      <p:bldP spid="3" grpId="0"/>
      <p:bldP spid="4" grpId="0"/>
      <p:bldP spid="27" grpId="0" animBg="1"/>
      <p:bldP spid="30" grpId="0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6EC5137-27FD-4656-B8DB-43BFBB02C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758" y="1898801"/>
            <a:ext cx="6289412" cy="426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內容版面配置區 8">
            <a:extLst>
              <a:ext uri="{FF2B5EF4-FFF2-40B4-BE49-F238E27FC236}">
                <a16:creationId xmlns:a16="http://schemas.microsoft.com/office/drawing/2014/main" id="{1F8980D4-C583-48FF-B5B4-2BB31DB28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4" y="3651075"/>
            <a:ext cx="937159" cy="12563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D1ABCDC-4FFB-475B-9B6A-2051C8622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102" y="3551722"/>
            <a:ext cx="981075" cy="9810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60742C3-F5E6-4C61-8A93-D1FDF70DF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50" y="3541696"/>
            <a:ext cx="1046580" cy="994251"/>
          </a:xfrm>
          <a:prstGeom prst="rect">
            <a:avLst/>
          </a:prstGeom>
        </p:spPr>
      </p:pic>
      <p:pic>
        <p:nvPicPr>
          <p:cNvPr id="10" name="圖片 9" descr="一張含有 美工圖案 的圖片&#10;&#10;自動產生的描述">
            <a:extLst>
              <a:ext uri="{FF2B5EF4-FFF2-40B4-BE49-F238E27FC236}">
                <a16:creationId xmlns:a16="http://schemas.microsoft.com/office/drawing/2014/main" id="{E5F56057-530E-40D2-B682-545A4AEE5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657" y="3586588"/>
            <a:ext cx="1053505" cy="98107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2C534A1-EB9B-4B9D-B290-A416C3AE60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12" y="3586520"/>
            <a:ext cx="1196128" cy="949427"/>
          </a:xfrm>
          <a:prstGeom prst="rect">
            <a:avLst/>
          </a:prstGeom>
        </p:spPr>
      </p:pic>
      <p:pic>
        <p:nvPicPr>
          <p:cNvPr id="12" name="圖片 11" descr="一張含有 美工圖案 的圖片&#10;&#10;自動產生的描述">
            <a:extLst>
              <a:ext uri="{FF2B5EF4-FFF2-40B4-BE49-F238E27FC236}">
                <a16:creationId xmlns:a16="http://schemas.microsoft.com/office/drawing/2014/main" id="{01535093-DA18-4A5E-B81B-CEED278C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61" y="3586520"/>
            <a:ext cx="1115547" cy="112256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3F4D2A5-6627-4567-8BCB-D6B837710760}"/>
              </a:ext>
            </a:extLst>
          </p:cNvPr>
          <p:cNvSpPr txBox="1"/>
          <p:nvPr/>
        </p:nvSpPr>
        <p:spPr>
          <a:xfrm>
            <a:off x="2979773" y="1596071"/>
            <a:ext cx="3897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100 Simpsons, 5 anomalies </a:t>
            </a:r>
            <a:endParaRPr lang="zh-TW" altLang="en-US" sz="2400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5D6B195-D55B-44F2-9AF4-0E5B861BECB1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684640" y="4532797"/>
            <a:ext cx="836418" cy="1140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D4A6A32-71BB-4679-BC0A-E6FB7AEB1936}"/>
              </a:ext>
            </a:extLst>
          </p:cNvPr>
          <p:cNvCxnSpPr>
            <a:cxnSpLocks/>
          </p:cNvCxnSpPr>
          <p:nvPr/>
        </p:nvCxnSpPr>
        <p:spPr>
          <a:xfrm flipH="1" flipV="1">
            <a:off x="3948289" y="4532797"/>
            <a:ext cx="1960598" cy="1140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167586A-756F-4988-99F2-EFAF12123033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5306410" y="4567664"/>
            <a:ext cx="1507052" cy="11489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C50F7B-D56E-4F71-9A9B-E961F5B72051}"/>
              </a:ext>
            </a:extLst>
          </p:cNvPr>
          <p:cNvCxnSpPr>
            <a:cxnSpLocks/>
          </p:cNvCxnSpPr>
          <p:nvPr/>
        </p:nvCxnSpPr>
        <p:spPr>
          <a:xfrm flipH="1" flipV="1">
            <a:off x="6740255" y="4545994"/>
            <a:ext cx="360100" cy="11706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194027B-1DE7-4881-971B-92C3297E2E99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305710" y="4709083"/>
            <a:ext cx="984525" cy="10075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4E3399D-ED17-400E-BE48-FE9C48E071D0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977454" y="4907418"/>
            <a:ext cx="1282288" cy="7744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A3A2B16E-7F8C-4936-AB95-F2FD2F95DDD9}"/>
              </a:ext>
            </a:extLst>
          </p:cNvPr>
          <p:cNvCxnSpPr>
            <a:cxnSpLocks/>
          </p:cNvCxnSpPr>
          <p:nvPr/>
        </p:nvCxnSpPr>
        <p:spPr>
          <a:xfrm>
            <a:off x="4018472" y="5588612"/>
            <a:ext cx="0" cy="7994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3CC5C4F7-C811-4937-AFAC-7AD535A88A1D}"/>
                  </a:ext>
                </a:extLst>
              </p:cNvPr>
              <p:cNvSpPr/>
              <p:nvPr/>
            </p:nvSpPr>
            <p:spPr>
              <a:xfrm>
                <a:off x="3827330" y="6367483"/>
                <a:ext cx="38228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3CC5C4F7-C811-4937-AFAC-7AD535A88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30" y="6367483"/>
                <a:ext cx="38228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EF2449B-293B-4270-A966-76089827D49C}"/>
                  </a:ext>
                </a:extLst>
              </p:cNvPr>
              <p:cNvSpPr/>
              <p:nvPr/>
            </p:nvSpPr>
            <p:spPr>
              <a:xfrm>
                <a:off x="1897755" y="5960255"/>
                <a:ext cx="14691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𝑎𝑛𝑜𝑚𝑎𝑙𝑦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EF2449B-293B-4270-A966-76089827D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755" y="5960255"/>
                <a:ext cx="1469120" cy="461665"/>
              </a:xfrm>
              <a:prstGeom prst="rect">
                <a:avLst/>
              </a:prstGeom>
              <a:blipFill>
                <a:blip r:embed="rId11"/>
                <a:stretch>
                  <a:fillRect l="-415" r="-830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12BF8E7-A5E1-4103-B69A-8DEDFB021A1E}"/>
                  </a:ext>
                </a:extLst>
              </p:cNvPr>
              <p:cNvSpPr/>
              <p:nvPr/>
            </p:nvSpPr>
            <p:spPr>
              <a:xfrm>
                <a:off x="4713344" y="5960255"/>
                <a:ext cx="12764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𝑛𝑜𝑟𝑚𝑎𝑙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12BF8E7-A5E1-4103-B69A-8DEDFB021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344" y="5960255"/>
                <a:ext cx="127644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BA2EACD5-B553-465F-AA2A-4DF0D651BFA9}"/>
              </a:ext>
            </a:extLst>
          </p:cNvPr>
          <p:cNvCxnSpPr/>
          <p:nvPr/>
        </p:nvCxnSpPr>
        <p:spPr>
          <a:xfrm>
            <a:off x="4163067" y="6220820"/>
            <a:ext cx="5207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C4C9973-0A30-49A7-B851-142B1005A129}"/>
              </a:ext>
            </a:extLst>
          </p:cNvPr>
          <p:cNvCxnSpPr>
            <a:cxnSpLocks/>
          </p:cNvCxnSpPr>
          <p:nvPr/>
        </p:nvCxnSpPr>
        <p:spPr>
          <a:xfrm flipH="1">
            <a:off x="3299108" y="6220886"/>
            <a:ext cx="5990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B1875649-FFD3-409A-BA7C-6A6726EEC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974436"/>
              </p:ext>
            </p:extLst>
          </p:nvPr>
        </p:nvGraphicFramePr>
        <p:xfrm>
          <a:off x="176991" y="179919"/>
          <a:ext cx="439500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003">
                  <a:extLst>
                    <a:ext uri="{9D8B030D-6E8A-4147-A177-3AD203B41FA5}">
                      <a16:colId xmlns:a16="http://schemas.microsoft.com/office/drawing/2014/main" val="2893191681"/>
                    </a:ext>
                  </a:extLst>
                </a:gridCol>
                <a:gridCol w="1465003">
                  <a:extLst>
                    <a:ext uri="{9D8B030D-6E8A-4147-A177-3AD203B41FA5}">
                      <a16:colId xmlns:a16="http://schemas.microsoft.com/office/drawing/2014/main" val="1715167587"/>
                    </a:ext>
                  </a:extLst>
                </a:gridCol>
                <a:gridCol w="1465003">
                  <a:extLst>
                    <a:ext uri="{9D8B030D-6E8A-4147-A177-3AD203B41FA5}">
                      <a16:colId xmlns:a16="http://schemas.microsoft.com/office/drawing/2014/main" val="3857671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Anomaly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Normal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286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Detected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24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Not Det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99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005811"/>
                  </a:ext>
                </a:extLst>
              </a:tr>
            </a:tbl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9FAEE3F8-D269-4870-829B-A04723991699}"/>
              </a:ext>
            </a:extLst>
          </p:cNvPr>
          <p:cNvSpPr txBox="1"/>
          <p:nvPr/>
        </p:nvSpPr>
        <p:spPr>
          <a:xfrm>
            <a:off x="220120" y="1559458"/>
            <a:ext cx="134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missing</a:t>
            </a:r>
            <a:endParaRPr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1B02D10-DC03-4046-AEB0-7256766738BC}"/>
              </a:ext>
            </a:extLst>
          </p:cNvPr>
          <p:cNvSpPr txBox="1"/>
          <p:nvPr/>
        </p:nvSpPr>
        <p:spPr>
          <a:xfrm>
            <a:off x="4747084" y="630721"/>
            <a:ext cx="1720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False alarm</a:t>
            </a:r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103639A-69F6-442D-81C6-1BEE9B4B0CCE}"/>
              </a:ext>
            </a:extLst>
          </p:cNvPr>
          <p:cNvSpPr/>
          <p:nvPr/>
        </p:nvSpPr>
        <p:spPr>
          <a:xfrm>
            <a:off x="3214840" y="696151"/>
            <a:ext cx="1205125" cy="3748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A3BD23-F929-4F72-BAB4-D4F439E8A51E}"/>
              </a:ext>
            </a:extLst>
          </p:cNvPr>
          <p:cNvSpPr/>
          <p:nvPr/>
        </p:nvSpPr>
        <p:spPr>
          <a:xfrm>
            <a:off x="1827146" y="1107274"/>
            <a:ext cx="1205125" cy="3748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477849D-4696-4AC4-A50C-4882A8A72C3A}"/>
              </a:ext>
            </a:extLst>
          </p:cNvPr>
          <p:cNvCxnSpPr>
            <a:cxnSpLocks/>
          </p:cNvCxnSpPr>
          <p:nvPr/>
        </p:nvCxnSpPr>
        <p:spPr>
          <a:xfrm flipH="1">
            <a:off x="1466563" y="1481600"/>
            <a:ext cx="345914" cy="2080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08A1E2D3-02B7-47F1-9605-FCB2D78572F8}"/>
              </a:ext>
            </a:extLst>
          </p:cNvPr>
          <p:cNvCxnSpPr>
            <a:cxnSpLocks/>
          </p:cNvCxnSpPr>
          <p:nvPr/>
        </p:nvCxnSpPr>
        <p:spPr>
          <a:xfrm flipV="1">
            <a:off x="4439736" y="865719"/>
            <a:ext cx="388759" cy="164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34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16" grpId="0"/>
      <p:bldP spid="31" grpId="0"/>
      <p:bldP spid="33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37F859-64A2-43F7-8CB0-5C9DB7AE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Formulation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C99BF29-E88E-4351-A378-743C31C003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798695"/>
              </a:xfrm>
            </p:spPr>
            <p:txBody>
              <a:bodyPr/>
              <a:lstStyle/>
              <a:p>
                <a:r>
                  <a:rPr lang="en-US" altLang="zh-TW" dirty="0"/>
                  <a:t>Given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a set of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r>
                  <a:rPr lang="en-US" altLang="zh-TW" dirty="0"/>
                  <a:t>We want to find a function detecting input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</a:t>
                </a:r>
                <a:r>
                  <a:rPr lang="en-US" altLang="zh-TW" i="1" dirty="0"/>
                  <a:t>similar</a:t>
                </a:r>
                <a:r>
                  <a:rPr lang="en-US" altLang="zh-TW" dirty="0"/>
                  <a:t> to training data or not.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C99BF29-E88E-4351-A378-743C31C00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798695"/>
              </a:xfrm>
              <a:blipFill>
                <a:blip r:embed="rId2"/>
                <a:stretch>
                  <a:fillRect l="-1391" t="-2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06ECDC8B-4743-4C2F-9CA3-6036B9930C48}"/>
              </a:ext>
            </a:extLst>
          </p:cNvPr>
          <p:cNvSpPr/>
          <p:nvPr/>
        </p:nvSpPr>
        <p:spPr>
          <a:xfrm>
            <a:off x="3888072" y="3429000"/>
            <a:ext cx="1849120" cy="1069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Anomaly</a:t>
            </a:r>
          </a:p>
          <a:p>
            <a:pPr algn="ctr"/>
            <a:r>
              <a:rPr lang="en-US" altLang="zh-TW" sz="2800" dirty="0"/>
              <a:t>Detector</a:t>
            </a:r>
            <a:endParaRPr lang="zh-TW" alt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C5BF6E-84B4-4E67-92B7-556BB73E6A74}"/>
              </a:ext>
            </a:extLst>
          </p:cNvPr>
          <p:cNvSpPr/>
          <p:nvPr/>
        </p:nvSpPr>
        <p:spPr>
          <a:xfrm>
            <a:off x="3888072" y="4846320"/>
            <a:ext cx="1849120" cy="1069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Anomaly</a:t>
            </a:r>
          </a:p>
          <a:p>
            <a:pPr algn="ctr"/>
            <a:r>
              <a:rPr lang="en-US" altLang="zh-TW" sz="2800" dirty="0"/>
              <a:t>Detector</a:t>
            </a:r>
            <a:endParaRPr lang="zh-TW" altLang="en-US" sz="28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89EAC1C-8688-4C40-8532-0B1818E71C9E}"/>
              </a:ext>
            </a:extLst>
          </p:cNvPr>
          <p:cNvCxnSpPr/>
          <p:nvPr/>
        </p:nvCxnSpPr>
        <p:spPr>
          <a:xfrm>
            <a:off x="3247992" y="3929064"/>
            <a:ext cx="5689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E2BC679-B3E7-4A92-817C-B76E460AAB12}"/>
              </a:ext>
            </a:extLst>
          </p:cNvPr>
          <p:cNvCxnSpPr/>
          <p:nvPr/>
        </p:nvCxnSpPr>
        <p:spPr>
          <a:xfrm>
            <a:off x="3268312" y="5346701"/>
            <a:ext cx="5689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4209414-6C22-4EB2-8330-B07E5972F66C}"/>
              </a:ext>
            </a:extLst>
          </p:cNvPr>
          <p:cNvCxnSpPr/>
          <p:nvPr/>
        </p:nvCxnSpPr>
        <p:spPr>
          <a:xfrm>
            <a:off x="5808312" y="3929064"/>
            <a:ext cx="5689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40CF158-7D27-4119-A237-4D4B9EEFC894}"/>
              </a:ext>
            </a:extLst>
          </p:cNvPr>
          <p:cNvCxnSpPr/>
          <p:nvPr/>
        </p:nvCxnSpPr>
        <p:spPr>
          <a:xfrm>
            <a:off x="5808312" y="5417821"/>
            <a:ext cx="5689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6968B25-21E8-4D29-8905-79BB9F98C0B2}"/>
              </a:ext>
            </a:extLst>
          </p:cNvPr>
          <p:cNvSpPr txBox="1"/>
          <p:nvPr/>
        </p:nvSpPr>
        <p:spPr>
          <a:xfrm>
            <a:off x="6426801" y="3657829"/>
            <a:ext cx="2574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normal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3028938-6199-4864-8DCD-0A5B74361403}"/>
              </a:ext>
            </a:extLst>
          </p:cNvPr>
          <p:cNvSpPr txBox="1"/>
          <p:nvPr/>
        </p:nvSpPr>
        <p:spPr>
          <a:xfrm>
            <a:off x="6426801" y="5156097"/>
            <a:ext cx="160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anomaly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2E85A52-D082-4F1F-A410-5E59814E2EF7}"/>
                  </a:ext>
                </a:extLst>
              </p:cNvPr>
              <p:cNvSpPr txBox="1"/>
              <p:nvPr/>
            </p:nvSpPr>
            <p:spPr>
              <a:xfrm>
                <a:off x="1220903" y="3513565"/>
                <a:ext cx="184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similar to training data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2E85A52-D082-4F1F-A410-5E59814E2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903" y="3513565"/>
                <a:ext cx="1849120" cy="830997"/>
              </a:xfrm>
              <a:prstGeom prst="rect">
                <a:avLst/>
              </a:prstGeom>
              <a:blipFill>
                <a:blip r:embed="rId3"/>
                <a:stretch>
                  <a:fillRect l="-2303" t="-5839" r="-2303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4B9DC68-2A8F-488B-8E7D-74931254B662}"/>
                  </a:ext>
                </a:extLst>
              </p:cNvPr>
              <p:cNvSpPr txBox="1"/>
              <p:nvPr/>
            </p:nvSpPr>
            <p:spPr>
              <a:xfrm>
                <a:off x="972152" y="4931202"/>
                <a:ext cx="22431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different from training data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4B9DC68-2A8F-488B-8E7D-74931254B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52" y="4931202"/>
                <a:ext cx="2243186" cy="830997"/>
              </a:xfrm>
              <a:prstGeom prst="rect">
                <a:avLst/>
              </a:prstGeom>
              <a:blipFill>
                <a:blip r:embed="rId4"/>
                <a:stretch>
                  <a:fillRect t="-5882" r="-5707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F1C05E73-01C1-4367-99CA-E275CBF6BB54}"/>
              </a:ext>
            </a:extLst>
          </p:cNvPr>
          <p:cNvSpPr/>
          <p:nvPr/>
        </p:nvSpPr>
        <p:spPr>
          <a:xfrm>
            <a:off x="6434306" y="4426008"/>
            <a:ext cx="24996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medium-content-serif-font"/>
              </a:rPr>
              <a:t>outlier, novelty, exceptions</a:t>
            </a:r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088E99F-DF52-4126-8D4A-D3565D4F5D61}"/>
              </a:ext>
            </a:extLst>
          </p:cNvPr>
          <p:cNvSpPr/>
          <p:nvPr/>
        </p:nvSpPr>
        <p:spPr>
          <a:xfrm>
            <a:off x="336382" y="6138694"/>
            <a:ext cx="8597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Different approaches use different ways to determine the similarity.</a:t>
            </a:r>
            <a:endParaRPr lang="zh-TW" altLang="en-US" sz="2400" dirty="0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8869022C-32B1-4E50-B512-1A79B562A9CA}"/>
              </a:ext>
            </a:extLst>
          </p:cNvPr>
          <p:cNvCxnSpPr>
            <a:cxnSpLocks/>
          </p:cNvCxnSpPr>
          <p:nvPr/>
        </p:nvCxnSpPr>
        <p:spPr>
          <a:xfrm>
            <a:off x="972152" y="3143250"/>
            <a:ext cx="9518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72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/>
      <p:bldP spid="12" grpId="0"/>
      <p:bldP spid="13" grpId="0"/>
      <p:bldP spid="15" grpId="0"/>
      <p:bldP spid="27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6EC5137-27FD-4656-B8DB-43BFBB02C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758" y="1898801"/>
            <a:ext cx="6289412" cy="426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內容版面配置區 8">
            <a:extLst>
              <a:ext uri="{FF2B5EF4-FFF2-40B4-BE49-F238E27FC236}">
                <a16:creationId xmlns:a16="http://schemas.microsoft.com/office/drawing/2014/main" id="{1F8980D4-C583-48FF-B5B4-2BB31DB28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4" y="3651075"/>
            <a:ext cx="937159" cy="12563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D1ABCDC-4FFB-475B-9B6A-2051C8622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102" y="3551722"/>
            <a:ext cx="981075" cy="9810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60742C3-F5E6-4C61-8A93-D1FDF70DF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50" y="3541696"/>
            <a:ext cx="1046580" cy="994251"/>
          </a:xfrm>
          <a:prstGeom prst="rect">
            <a:avLst/>
          </a:prstGeom>
        </p:spPr>
      </p:pic>
      <p:pic>
        <p:nvPicPr>
          <p:cNvPr id="10" name="圖片 9" descr="一張含有 美工圖案 的圖片&#10;&#10;自動產生的描述">
            <a:extLst>
              <a:ext uri="{FF2B5EF4-FFF2-40B4-BE49-F238E27FC236}">
                <a16:creationId xmlns:a16="http://schemas.microsoft.com/office/drawing/2014/main" id="{E5F56057-530E-40D2-B682-545A4AEE5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657" y="3586588"/>
            <a:ext cx="1053505" cy="98107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2C534A1-EB9B-4B9D-B290-A416C3AE60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12" y="3586520"/>
            <a:ext cx="1196128" cy="949427"/>
          </a:xfrm>
          <a:prstGeom prst="rect">
            <a:avLst/>
          </a:prstGeom>
        </p:spPr>
      </p:pic>
      <p:pic>
        <p:nvPicPr>
          <p:cNvPr id="12" name="圖片 11" descr="一張含有 美工圖案 的圖片&#10;&#10;自動產生的描述">
            <a:extLst>
              <a:ext uri="{FF2B5EF4-FFF2-40B4-BE49-F238E27FC236}">
                <a16:creationId xmlns:a16="http://schemas.microsoft.com/office/drawing/2014/main" id="{01535093-DA18-4A5E-B81B-CEED278C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61" y="3586520"/>
            <a:ext cx="1115547" cy="112256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3F4D2A5-6627-4567-8BCB-D6B837710760}"/>
              </a:ext>
            </a:extLst>
          </p:cNvPr>
          <p:cNvSpPr txBox="1"/>
          <p:nvPr/>
        </p:nvSpPr>
        <p:spPr>
          <a:xfrm>
            <a:off x="2979773" y="1596071"/>
            <a:ext cx="3897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100 Simpsons, 5 anomalies </a:t>
            </a:r>
            <a:endParaRPr lang="zh-TW" altLang="en-US" sz="2400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5D6B195-D55B-44F2-9AF4-0E5B861BECB1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684640" y="4532797"/>
            <a:ext cx="836418" cy="1140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D4A6A32-71BB-4679-BC0A-E6FB7AEB1936}"/>
              </a:ext>
            </a:extLst>
          </p:cNvPr>
          <p:cNvCxnSpPr>
            <a:cxnSpLocks/>
          </p:cNvCxnSpPr>
          <p:nvPr/>
        </p:nvCxnSpPr>
        <p:spPr>
          <a:xfrm flipH="1" flipV="1">
            <a:off x="3948289" y="4532797"/>
            <a:ext cx="1960598" cy="1140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167586A-756F-4988-99F2-EFAF12123033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5306410" y="4567664"/>
            <a:ext cx="1507052" cy="11489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C50F7B-D56E-4F71-9A9B-E961F5B72051}"/>
              </a:ext>
            </a:extLst>
          </p:cNvPr>
          <p:cNvCxnSpPr>
            <a:cxnSpLocks/>
          </p:cNvCxnSpPr>
          <p:nvPr/>
        </p:nvCxnSpPr>
        <p:spPr>
          <a:xfrm flipH="1" flipV="1">
            <a:off x="6740255" y="4545994"/>
            <a:ext cx="360100" cy="11706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194027B-1DE7-4881-971B-92C3297E2E99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305710" y="4709083"/>
            <a:ext cx="984525" cy="10075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4E3399D-ED17-400E-BE48-FE9C48E071D0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977454" y="4907418"/>
            <a:ext cx="1282288" cy="7744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A3A2B16E-7F8C-4936-AB95-F2FD2F95DDD9}"/>
              </a:ext>
            </a:extLst>
          </p:cNvPr>
          <p:cNvCxnSpPr>
            <a:cxnSpLocks/>
          </p:cNvCxnSpPr>
          <p:nvPr/>
        </p:nvCxnSpPr>
        <p:spPr>
          <a:xfrm>
            <a:off x="6023938" y="5598661"/>
            <a:ext cx="0" cy="7994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3CC5C4F7-C811-4937-AFAC-7AD535A88A1D}"/>
                  </a:ext>
                </a:extLst>
              </p:cNvPr>
              <p:cNvSpPr/>
              <p:nvPr/>
            </p:nvSpPr>
            <p:spPr>
              <a:xfrm>
                <a:off x="5832796" y="6377532"/>
                <a:ext cx="38228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3CC5C4F7-C811-4937-AFAC-7AD535A88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796" y="6377532"/>
                <a:ext cx="38228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EF2449B-293B-4270-A966-76089827D49C}"/>
                  </a:ext>
                </a:extLst>
              </p:cNvPr>
              <p:cNvSpPr/>
              <p:nvPr/>
            </p:nvSpPr>
            <p:spPr>
              <a:xfrm>
                <a:off x="3903221" y="5970304"/>
                <a:ext cx="14691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𝑎𝑛𝑜𝑚𝑎𝑙𝑦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EF2449B-293B-4270-A966-76089827D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221" y="5970304"/>
                <a:ext cx="1469120" cy="461665"/>
              </a:xfrm>
              <a:prstGeom prst="rect">
                <a:avLst/>
              </a:prstGeom>
              <a:blipFill>
                <a:blip r:embed="rId11"/>
                <a:stretch>
                  <a:fillRect l="-415" r="-83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12BF8E7-A5E1-4103-B69A-8DEDFB021A1E}"/>
                  </a:ext>
                </a:extLst>
              </p:cNvPr>
              <p:cNvSpPr/>
              <p:nvPr/>
            </p:nvSpPr>
            <p:spPr>
              <a:xfrm>
                <a:off x="6718810" y="5970304"/>
                <a:ext cx="12764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𝑛𝑜𝑟𝑚𝑎𝑙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12BF8E7-A5E1-4103-B69A-8DEDFB021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810" y="5970304"/>
                <a:ext cx="127644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BA2EACD5-B553-465F-AA2A-4DF0D651BFA9}"/>
              </a:ext>
            </a:extLst>
          </p:cNvPr>
          <p:cNvCxnSpPr/>
          <p:nvPr/>
        </p:nvCxnSpPr>
        <p:spPr>
          <a:xfrm>
            <a:off x="6168533" y="6230869"/>
            <a:ext cx="5207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C4C9973-0A30-49A7-B851-142B1005A129}"/>
              </a:ext>
            </a:extLst>
          </p:cNvPr>
          <p:cNvCxnSpPr>
            <a:cxnSpLocks/>
          </p:cNvCxnSpPr>
          <p:nvPr/>
        </p:nvCxnSpPr>
        <p:spPr>
          <a:xfrm flipH="1">
            <a:off x="5304574" y="6230935"/>
            <a:ext cx="5990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B1875649-FFD3-409A-BA7C-6A6726EEC330}"/>
              </a:ext>
            </a:extLst>
          </p:cNvPr>
          <p:cNvGraphicFramePr>
            <a:graphicFrameLocks noGrp="1"/>
          </p:cNvGraphicFramePr>
          <p:nvPr/>
        </p:nvGraphicFramePr>
        <p:xfrm>
          <a:off x="176991" y="179919"/>
          <a:ext cx="439500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003">
                  <a:extLst>
                    <a:ext uri="{9D8B030D-6E8A-4147-A177-3AD203B41FA5}">
                      <a16:colId xmlns:a16="http://schemas.microsoft.com/office/drawing/2014/main" val="2893191681"/>
                    </a:ext>
                  </a:extLst>
                </a:gridCol>
                <a:gridCol w="1465003">
                  <a:extLst>
                    <a:ext uri="{9D8B030D-6E8A-4147-A177-3AD203B41FA5}">
                      <a16:colId xmlns:a16="http://schemas.microsoft.com/office/drawing/2014/main" val="1715167587"/>
                    </a:ext>
                  </a:extLst>
                </a:gridCol>
                <a:gridCol w="1465003">
                  <a:extLst>
                    <a:ext uri="{9D8B030D-6E8A-4147-A177-3AD203B41FA5}">
                      <a16:colId xmlns:a16="http://schemas.microsoft.com/office/drawing/2014/main" val="3857671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Anomaly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Normal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286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Detected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24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Not Det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99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005811"/>
                  </a:ext>
                </a:extLst>
              </a:tr>
            </a:tbl>
          </a:graphicData>
        </a:graphic>
      </p:graphicFrame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292EB27A-37D4-4C15-8A10-16D7E13AC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726461"/>
              </p:ext>
            </p:extLst>
          </p:nvPr>
        </p:nvGraphicFramePr>
        <p:xfrm>
          <a:off x="4658958" y="148842"/>
          <a:ext cx="439500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003">
                  <a:extLst>
                    <a:ext uri="{9D8B030D-6E8A-4147-A177-3AD203B41FA5}">
                      <a16:colId xmlns:a16="http://schemas.microsoft.com/office/drawing/2014/main" val="2893191681"/>
                    </a:ext>
                  </a:extLst>
                </a:gridCol>
                <a:gridCol w="1465003">
                  <a:extLst>
                    <a:ext uri="{9D8B030D-6E8A-4147-A177-3AD203B41FA5}">
                      <a16:colId xmlns:a16="http://schemas.microsoft.com/office/drawing/2014/main" val="1715167587"/>
                    </a:ext>
                  </a:extLst>
                </a:gridCol>
                <a:gridCol w="1465003">
                  <a:extLst>
                    <a:ext uri="{9D8B030D-6E8A-4147-A177-3AD203B41FA5}">
                      <a16:colId xmlns:a16="http://schemas.microsoft.com/office/drawing/2014/main" val="3857671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Anomaly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Normal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286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Detected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24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Not Det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94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005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91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80A2B6E-FD01-432F-AFD1-3FE14D2BFA0E}"/>
              </a:ext>
            </a:extLst>
          </p:cNvPr>
          <p:cNvSpPr/>
          <p:nvPr/>
        </p:nvSpPr>
        <p:spPr>
          <a:xfrm>
            <a:off x="53839" y="2658210"/>
            <a:ext cx="9000128" cy="21360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57BD74B-14C9-4151-B8C6-1A26F640E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161AA36-0E18-49B4-B1FF-A0C15F69B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109917"/>
              </p:ext>
            </p:extLst>
          </p:nvPr>
        </p:nvGraphicFramePr>
        <p:xfrm>
          <a:off x="143872" y="2943820"/>
          <a:ext cx="439500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003">
                  <a:extLst>
                    <a:ext uri="{9D8B030D-6E8A-4147-A177-3AD203B41FA5}">
                      <a16:colId xmlns:a16="http://schemas.microsoft.com/office/drawing/2014/main" val="2893191681"/>
                    </a:ext>
                  </a:extLst>
                </a:gridCol>
                <a:gridCol w="1465003">
                  <a:extLst>
                    <a:ext uri="{9D8B030D-6E8A-4147-A177-3AD203B41FA5}">
                      <a16:colId xmlns:a16="http://schemas.microsoft.com/office/drawing/2014/main" val="1715167587"/>
                    </a:ext>
                  </a:extLst>
                </a:gridCol>
                <a:gridCol w="1465003">
                  <a:extLst>
                    <a:ext uri="{9D8B030D-6E8A-4147-A177-3AD203B41FA5}">
                      <a16:colId xmlns:a16="http://schemas.microsoft.com/office/drawing/2014/main" val="3857671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Cost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Anomaly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Normal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286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Detected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24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Not Det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005811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D021D597-A2BD-4417-A0C3-BA674FE2AD87}"/>
              </a:ext>
            </a:extLst>
          </p:cNvPr>
          <p:cNvSpPr txBox="1"/>
          <p:nvPr/>
        </p:nvSpPr>
        <p:spPr>
          <a:xfrm>
            <a:off x="741680" y="4326229"/>
            <a:ext cx="3359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Cost Table A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1DCE965-10DC-470E-BA16-93AE22008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6674"/>
              </p:ext>
            </p:extLst>
          </p:nvPr>
        </p:nvGraphicFramePr>
        <p:xfrm>
          <a:off x="4625839" y="2943820"/>
          <a:ext cx="439500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003">
                  <a:extLst>
                    <a:ext uri="{9D8B030D-6E8A-4147-A177-3AD203B41FA5}">
                      <a16:colId xmlns:a16="http://schemas.microsoft.com/office/drawing/2014/main" val="2893191681"/>
                    </a:ext>
                  </a:extLst>
                </a:gridCol>
                <a:gridCol w="1465003">
                  <a:extLst>
                    <a:ext uri="{9D8B030D-6E8A-4147-A177-3AD203B41FA5}">
                      <a16:colId xmlns:a16="http://schemas.microsoft.com/office/drawing/2014/main" val="1715167587"/>
                    </a:ext>
                  </a:extLst>
                </a:gridCol>
                <a:gridCol w="1465003">
                  <a:extLst>
                    <a:ext uri="{9D8B030D-6E8A-4147-A177-3AD203B41FA5}">
                      <a16:colId xmlns:a16="http://schemas.microsoft.com/office/drawing/2014/main" val="3857671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Cost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Anomaly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Normal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286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Detected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24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Not Det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005811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2D87D4ED-3DC4-4A5D-9EB9-98030E7C30E0}"/>
              </a:ext>
            </a:extLst>
          </p:cNvPr>
          <p:cNvSpPr txBox="1"/>
          <p:nvPr/>
        </p:nvSpPr>
        <p:spPr>
          <a:xfrm>
            <a:off x="5123014" y="4332638"/>
            <a:ext cx="3359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Cost Table B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9C7B445-33C8-4339-87E3-18E3DE5C68AB}"/>
              </a:ext>
            </a:extLst>
          </p:cNvPr>
          <p:cNvSpPr txBox="1"/>
          <p:nvPr/>
        </p:nvSpPr>
        <p:spPr>
          <a:xfrm>
            <a:off x="628650" y="1578450"/>
            <a:ext cx="3359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Cost = 104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5344CCF-38C4-4023-B278-83A87ACE3CD1}"/>
              </a:ext>
            </a:extLst>
          </p:cNvPr>
          <p:cNvSpPr txBox="1"/>
          <p:nvPr/>
        </p:nvSpPr>
        <p:spPr>
          <a:xfrm>
            <a:off x="5089895" y="1589713"/>
            <a:ext cx="3359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Cost = 603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9D38608-0D68-4F0B-BB47-3B5CD8393BF1}"/>
              </a:ext>
            </a:extLst>
          </p:cNvPr>
          <p:cNvSpPr txBox="1"/>
          <p:nvPr/>
        </p:nvSpPr>
        <p:spPr>
          <a:xfrm>
            <a:off x="661769" y="1997091"/>
            <a:ext cx="3359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Cost = 401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FCB0A48-ECB1-4398-866E-712A3BCDB635}"/>
              </a:ext>
            </a:extLst>
          </p:cNvPr>
          <p:cNvSpPr txBox="1"/>
          <p:nvPr/>
        </p:nvSpPr>
        <p:spPr>
          <a:xfrm>
            <a:off x="5089895" y="1991373"/>
            <a:ext cx="3359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Cost = 306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pic>
        <p:nvPicPr>
          <p:cNvPr id="3076" name="Picture 4" descr="ãå  pngãçåçæå°çµæ">
            <a:extLst>
              <a:ext uri="{FF2B5EF4-FFF2-40B4-BE49-F238E27FC236}">
                <a16:creationId xmlns:a16="http://schemas.microsoft.com/office/drawing/2014/main" id="{0CAA254D-0069-4899-9BAA-7F47FD5D0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10" y="1539379"/>
            <a:ext cx="574793" cy="53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ãå  pngãçåçæå°çµæ">
            <a:extLst>
              <a:ext uri="{FF2B5EF4-FFF2-40B4-BE49-F238E27FC236}">
                <a16:creationId xmlns:a16="http://schemas.microsoft.com/office/drawing/2014/main" id="{9FF55676-10E4-453D-ADE7-F37067087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511" y="1952302"/>
            <a:ext cx="574793" cy="53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E5A9DA8D-ADB9-4E88-B26B-87ECA7DBE696}"/>
              </a:ext>
            </a:extLst>
          </p:cNvPr>
          <p:cNvGraphicFramePr>
            <a:graphicFrameLocks noGrp="1"/>
          </p:cNvGraphicFramePr>
          <p:nvPr/>
        </p:nvGraphicFramePr>
        <p:xfrm>
          <a:off x="176991" y="179919"/>
          <a:ext cx="439500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003">
                  <a:extLst>
                    <a:ext uri="{9D8B030D-6E8A-4147-A177-3AD203B41FA5}">
                      <a16:colId xmlns:a16="http://schemas.microsoft.com/office/drawing/2014/main" val="2893191681"/>
                    </a:ext>
                  </a:extLst>
                </a:gridCol>
                <a:gridCol w="1465003">
                  <a:extLst>
                    <a:ext uri="{9D8B030D-6E8A-4147-A177-3AD203B41FA5}">
                      <a16:colId xmlns:a16="http://schemas.microsoft.com/office/drawing/2014/main" val="1715167587"/>
                    </a:ext>
                  </a:extLst>
                </a:gridCol>
                <a:gridCol w="1465003">
                  <a:extLst>
                    <a:ext uri="{9D8B030D-6E8A-4147-A177-3AD203B41FA5}">
                      <a16:colId xmlns:a16="http://schemas.microsoft.com/office/drawing/2014/main" val="3857671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Anomaly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Normal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286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Detected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24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Not Det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99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005811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16EEA0F6-634D-4F36-A12B-523618B86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27567"/>
              </p:ext>
            </p:extLst>
          </p:nvPr>
        </p:nvGraphicFramePr>
        <p:xfrm>
          <a:off x="4658958" y="148842"/>
          <a:ext cx="439500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003">
                  <a:extLst>
                    <a:ext uri="{9D8B030D-6E8A-4147-A177-3AD203B41FA5}">
                      <a16:colId xmlns:a16="http://schemas.microsoft.com/office/drawing/2014/main" val="2893191681"/>
                    </a:ext>
                  </a:extLst>
                </a:gridCol>
                <a:gridCol w="1465003">
                  <a:extLst>
                    <a:ext uri="{9D8B030D-6E8A-4147-A177-3AD203B41FA5}">
                      <a16:colId xmlns:a16="http://schemas.microsoft.com/office/drawing/2014/main" val="1715167587"/>
                    </a:ext>
                  </a:extLst>
                </a:gridCol>
                <a:gridCol w="1465003">
                  <a:extLst>
                    <a:ext uri="{9D8B030D-6E8A-4147-A177-3AD203B41FA5}">
                      <a16:colId xmlns:a16="http://schemas.microsoft.com/office/drawing/2014/main" val="3857671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Anomaly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Normal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286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Detected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24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Not Det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94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005811"/>
                  </a:ext>
                </a:extLst>
              </a:tr>
            </a:tbl>
          </a:graphicData>
        </a:graphic>
      </p:graphicFrame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5DDEB7DF-F1F1-47E0-9873-797FA0F9F4D9}"/>
              </a:ext>
            </a:extLst>
          </p:cNvPr>
          <p:cNvCxnSpPr>
            <a:cxnSpLocks/>
          </p:cNvCxnSpPr>
          <p:nvPr/>
        </p:nvCxnSpPr>
        <p:spPr>
          <a:xfrm flipH="1">
            <a:off x="-454478" y="5203118"/>
            <a:ext cx="994460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2555BE4-6678-497F-8556-970AB880F55C}"/>
              </a:ext>
            </a:extLst>
          </p:cNvPr>
          <p:cNvSpPr txBox="1"/>
          <p:nvPr/>
        </p:nvSpPr>
        <p:spPr>
          <a:xfrm>
            <a:off x="443092" y="5350324"/>
            <a:ext cx="8431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Some evaluation metrics consider the ranking</a:t>
            </a:r>
            <a:endParaRPr lang="zh-TW" altLang="en-US" sz="28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D805976-AD18-4D57-9CFE-AFF4D2EE0069}"/>
              </a:ext>
            </a:extLst>
          </p:cNvPr>
          <p:cNvSpPr txBox="1"/>
          <p:nvPr/>
        </p:nvSpPr>
        <p:spPr>
          <a:xfrm>
            <a:off x="3569204" y="5864268"/>
            <a:ext cx="5574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For example, Area under ROC curve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6531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/>
      <p:bldP spid="9" grpId="0"/>
      <p:bldP spid="10" grpId="0"/>
      <p:bldP spid="11" grpId="0"/>
      <p:bldP spid="12" grpId="0"/>
      <p:bldP spid="13" grpId="0"/>
      <p:bldP spid="20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40D428-20F6-476E-94BB-09034DC5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Possible Issues ……</a:t>
            </a:r>
            <a:endParaRPr lang="zh-TW" alt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E0D6D5F9-B7C5-4897-BDB9-114362C05E0E}"/>
              </a:ext>
            </a:extLst>
          </p:cNvPr>
          <p:cNvCxnSpPr/>
          <p:nvPr/>
        </p:nvCxnSpPr>
        <p:spPr>
          <a:xfrm flipH="1">
            <a:off x="2432341" y="1729372"/>
            <a:ext cx="4283243" cy="42639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ãè²ãçåçæå°çµæ">
            <a:extLst>
              <a:ext uri="{FF2B5EF4-FFF2-40B4-BE49-F238E27FC236}">
                <a16:creationId xmlns:a16="http://schemas.microsoft.com/office/drawing/2014/main" id="{34F03D76-4908-4088-8A6A-0A8C359B4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06" y="1729372"/>
            <a:ext cx="1761009" cy="117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è²ãçåçæå°çµæ">
            <a:extLst>
              <a:ext uri="{FF2B5EF4-FFF2-40B4-BE49-F238E27FC236}">
                <a16:creationId xmlns:a16="http://schemas.microsoft.com/office/drawing/2014/main" id="{12763AE6-8C21-4592-B428-5120A98D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825" y="2478282"/>
            <a:ext cx="1179596" cy="117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è²ãçåçæå°çµæ">
            <a:extLst>
              <a:ext uri="{FF2B5EF4-FFF2-40B4-BE49-F238E27FC236}">
                <a16:creationId xmlns:a16="http://schemas.microsoft.com/office/drawing/2014/main" id="{CA6B22FE-CCB5-4664-B85E-010A8427B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785" y="3533334"/>
            <a:ext cx="1179597" cy="110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ãèèãçåçæå°çµæ">
            <a:extLst>
              <a:ext uri="{FF2B5EF4-FFF2-40B4-BE49-F238E27FC236}">
                <a16:creationId xmlns:a16="http://schemas.microsoft.com/office/drawing/2014/main" id="{B7518CBA-9288-48DB-B83C-6BDCE63EE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4" y="1570627"/>
            <a:ext cx="19431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ãç¼ãçåçæå°çµæ">
            <a:extLst>
              <a:ext uri="{FF2B5EF4-FFF2-40B4-BE49-F238E27FC236}">
                <a16:creationId xmlns:a16="http://schemas.microsoft.com/office/drawing/2014/main" id="{602BA6D3-D5EB-4D6B-894F-3C739F077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558" y="5199354"/>
            <a:ext cx="2073454" cy="137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ãçãçåçæå°çµæ">
            <a:extLst>
              <a:ext uri="{FF2B5EF4-FFF2-40B4-BE49-F238E27FC236}">
                <a16:creationId xmlns:a16="http://schemas.microsoft.com/office/drawing/2014/main" id="{84CA7067-096E-44BA-9524-D67CDB021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793" y="4277780"/>
            <a:ext cx="1273902" cy="84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ãçãçåçæå°çµæ">
            <a:extLst>
              <a:ext uri="{FF2B5EF4-FFF2-40B4-BE49-F238E27FC236}">
                <a16:creationId xmlns:a16="http://schemas.microsoft.com/office/drawing/2014/main" id="{B50B0B2B-12C2-4ED0-B475-ED72411E6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381" y="4914840"/>
            <a:ext cx="1057791" cy="91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ç¸éåç">
            <a:extLst>
              <a:ext uri="{FF2B5EF4-FFF2-40B4-BE49-F238E27FC236}">
                <a16:creationId xmlns:a16="http://schemas.microsoft.com/office/drawing/2014/main" id="{97A62567-2C0E-46CF-8E04-0B2162F44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88" y="3040485"/>
            <a:ext cx="1154502" cy="115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ç¸éåç">
            <a:extLst>
              <a:ext uri="{FF2B5EF4-FFF2-40B4-BE49-F238E27FC236}">
                <a16:creationId xmlns:a16="http://schemas.microsoft.com/office/drawing/2014/main" id="{1E516D51-42C1-47F1-BA91-7560C761A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94748" y="5365203"/>
            <a:ext cx="1415901" cy="110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ãèæ³¥é¦¬ãçåçæå°çµæ">
            <a:extLst>
              <a:ext uri="{FF2B5EF4-FFF2-40B4-BE49-F238E27FC236}">
                <a16:creationId xmlns:a16="http://schemas.microsoft.com/office/drawing/2014/main" id="{7DFDFAAF-EA34-4664-9D85-1E3072A3A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69200" y="1152968"/>
            <a:ext cx="1092768" cy="115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4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6DA339-03BD-42EB-8D06-57E14611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Possible Issues ……</a:t>
            </a:r>
            <a:endParaRPr lang="zh-TW" altLang="en-US" dirty="0"/>
          </a:p>
        </p:txBody>
      </p:sp>
      <p:pic>
        <p:nvPicPr>
          <p:cNvPr id="4" name="內容版面配置區 10" descr="一張含有 服飾 的圖片&#10;&#10;自動產生的描述">
            <a:extLst>
              <a:ext uri="{FF2B5EF4-FFF2-40B4-BE49-F238E27FC236}">
                <a16:creationId xmlns:a16="http://schemas.microsoft.com/office/drawing/2014/main" id="{6EE3C74C-E15C-41CA-AAAE-2C279DBC7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91" y="1652552"/>
            <a:ext cx="1776448" cy="17764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EBBECFA-7C05-4B33-BE12-48DC6A7E86C5}"/>
              </a:ext>
            </a:extLst>
          </p:cNvPr>
          <p:cNvSpPr/>
          <p:nvPr/>
        </p:nvSpPr>
        <p:spPr>
          <a:xfrm>
            <a:off x="1089461" y="3482070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柯阿三 </a:t>
            </a:r>
            <a:r>
              <a:rPr lang="en-US" altLang="zh-TW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0.34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Picture 2" descr="ãæå®æ¯ ææãçåçæå°çµæ">
            <a:extLst>
              <a:ext uri="{FF2B5EF4-FFF2-40B4-BE49-F238E27FC236}">
                <a16:creationId xmlns:a16="http://schemas.microsoft.com/office/drawing/2014/main" id="{678F155C-38C0-43C4-9B77-2302FC09B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4154766"/>
            <a:ext cx="2862373" cy="198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987541D-D559-4B42-886E-D7BD1532FF46}"/>
              </a:ext>
            </a:extLst>
          </p:cNvPr>
          <p:cNvSpPr/>
          <p:nvPr/>
        </p:nvSpPr>
        <p:spPr>
          <a:xfrm>
            <a:off x="2104109" y="6182996"/>
            <a:ext cx="1811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柯阿三 </a:t>
            </a:r>
            <a:r>
              <a:rPr lang="en-US" altLang="zh-TW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0.63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內容版面配置區 5" descr="一張含有 黃色, 室內, 個人, 牆 的圖片&#10;&#10;自動產生的描述">
            <a:extLst>
              <a:ext uri="{FF2B5EF4-FFF2-40B4-BE49-F238E27FC236}">
                <a16:creationId xmlns:a16="http://schemas.microsoft.com/office/drawing/2014/main" id="{7336F9A8-12CE-4710-A2D3-A44E92FE5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429" y="4170682"/>
            <a:ext cx="2862373" cy="1986137"/>
          </a:xfr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B558C2-F88B-4422-B152-394337A9603D}"/>
              </a:ext>
            </a:extLst>
          </p:cNvPr>
          <p:cNvSpPr/>
          <p:nvPr/>
        </p:nvSpPr>
        <p:spPr>
          <a:xfrm>
            <a:off x="5578369" y="6182996"/>
            <a:ext cx="2100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麗莎 </a:t>
            </a:r>
            <a:r>
              <a:rPr lang="en-US" altLang="zh-TW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0.88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內容版面配置區 7">
            <a:extLst>
              <a:ext uri="{FF2B5EF4-FFF2-40B4-BE49-F238E27FC236}">
                <a16:creationId xmlns:a16="http://schemas.microsoft.com/office/drawing/2014/main" id="{5D225888-92CD-4368-8EB9-D6770AF1E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163" y="1690689"/>
            <a:ext cx="1738311" cy="173831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9FF1956-B82A-4F6C-A941-BD65CF312ABA}"/>
              </a:ext>
            </a:extLst>
          </p:cNvPr>
          <p:cNvSpPr/>
          <p:nvPr/>
        </p:nvSpPr>
        <p:spPr>
          <a:xfrm>
            <a:off x="4002150" y="3482069"/>
            <a:ext cx="2100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宅神 </a:t>
            </a:r>
            <a:r>
              <a:rPr lang="en-US" altLang="zh-TW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0.82</a:t>
            </a:r>
          </a:p>
        </p:txBody>
      </p:sp>
      <p:pic>
        <p:nvPicPr>
          <p:cNvPr id="18" name="內容版面配置區 6">
            <a:extLst>
              <a:ext uri="{FF2B5EF4-FFF2-40B4-BE49-F238E27FC236}">
                <a16:creationId xmlns:a16="http://schemas.microsoft.com/office/drawing/2014/main" id="{501CBFA3-48C7-4C59-932D-2E52D922C5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08" y="1708627"/>
            <a:ext cx="1720373" cy="172037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2BB3A863-912B-4C6E-831B-4CF390DA9062}"/>
              </a:ext>
            </a:extLst>
          </p:cNvPr>
          <p:cNvSpPr/>
          <p:nvPr/>
        </p:nvSpPr>
        <p:spPr>
          <a:xfrm>
            <a:off x="6728174" y="3482069"/>
            <a:ext cx="1697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麗莎 </a:t>
            </a:r>
            <a:r>
              <a:rPr lang="en-US" altLang="zh-TW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1.00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523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C75BCA-3027-4A79-A227-0511A43B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972103-3C96-429F-A604-C22340679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Learn a classifier giving low confidence score to anomaly 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How can you obtain anomaly? 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8305AD-D752-40F9-8B70-28E6ACA8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974" y="2365051"/>
            <a:ext cx="6670307" cy="142635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6C71EF-7BD0-49C5-9EE1-49473377C3D0}"/>
              </a:ext>
            </a:extLst>
          </p:cNvPr>
          <p:cNvSpPr/>
          <p:nvPr/>
        </p:nvSpPr>
        <p:spPr>
          <a:xfrm>
            <a:off x="1299410" y="3806772"/>
            <a:ext cx="7045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Kimin</a:t>
            </a:r>
            <a:r>
              <a:rPr lang="en-US" altLang="zh-TW" dirty="0"/>
              <a:t> Lee, </a:t>
            </a:r>
            <a:r>
              <a:rPr lang="en-US" altLang="zh-TW" dirty="0" err="1"/>
              <a:t>Honglak</a:t>
            </a:r>
            <a:r>
              <a:rPr lang="en-US" altLang="zh-TW" dirty="0"/>
              <a:t> Lee, </a:t>
            </a:r>
            <a:r>
              <a:rPr lang="en-US" altLang="zh-TW" dirty="0" err="1"/>
              <a:t>Kibok</a:t>
            </a:r>
            <a:r>
              <a:rPr lang="en-US" altLang="zh-TW" dirty="0"/>
              <a:t> Lee, </a:t>
            </a:r>
            <a:r>
              <a:rPr lang="en-US" altLang="zh-TW" dirty="0" err="1"/>
              <a:t>Jinwoo</a:t>
            </a:r>
            <a:r>
              <a:rPr lang="en-US" altLang="zh-TW" dirty="0"/>
              <a:t> Shin, Training Confidence-calibrated Classifiers for Detecting Out-of-Distribution Samples,</a:t>
            </a:r>
            <a:r>
              <a:rPr lang="zh-TW" altLang="en-US" dirty="0"/>
              <a:t> </a:t>
            </a:r>
            <a:r>
              <a:rPr lang="en-US" altLang="zh-TW" dirty="0"/>
              <a:t>ICLR</a:t>
            </a:r>
            <a:r>
              <a:rPr lang="zh-TW" altLang="en-US" dirty="0"/>
              <a:t> </a:t>
            </a:r>
            <a:r>
              <a:rPr lang="en-US" altLang="zh-TW" dirty="0"/>
              <a:t>2018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F1BE2F-4BA6-448F-AD51-8E9C3B7A0DF4}"/>
              </a:ext>
            </a:extLst>
          </p:cNvPr>
          <p:cNvSpPr/>
          <p:nvPr/>
        </p:nvSpPr>
        <p:spPr>
          <a:xfrm>
            <a:off x="4108515" y="4961546"/>
            <a:ext cx="4526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Generating by Generative Models?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E7A81CE-082C-401E-9A79-52EC333D3EBC}"/>
              </a:ext>
            </a:extLst>
          </p:cNvPr>
          <p:cNvSpPr/>
          <p:nvPr/>
        </p:nvSpPr>
        <p:spPr>
          <a:xfrm>
            <a:off x="1288312" y="5574163"/>
            <a:ext cx="6998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Mark </a:t>
            </a:r>
            <a:r>
              <a:rPr lang="en-US" altLang="zh-TW" dirty="0" err="1"/>
              <a:t>Kliger</a:t>
            </a:r>
            <a:r>
              <a:rPr lang="en-US" altLang="zh-TW" dirty="0"/>
              <a:t>, </a:t>
            </a:r>
            <a:r>
              <a:rPr lang="en-US" altLang="zh-TW" dirty="0" err="1"/>
              <a:t>Shachar</a:t>
            </a:r>
            <a:r>
              <a:rPr lang="en-US" altLang="zh-TW" dirty="0"/>
              <a:t> Fleishman, Novelty Detection with GAN,</a:t>
            </a:r>
            <a:r>
              <a:rPr lang="zh-TW" altLang="en-US" dirty="0"/>
              <a:t> </a:t>
            </a:r>
            <a:r>
              <a:rPr lang="en-US" altLang="zh-TW" dirty="0" err="1"/>
              <a:t>arXiv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595485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50720D-1213-43A6-AA90-4B035D2AE3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Case 2: Without Labels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0363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5D3A7E-D495-40E7-A21A-F559573E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Twitch Plays Pokémon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BE1FC8-1E93-4523-91E1-C5A2A34C6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4" name="Picture 4" descr="ãTwitch Plays Pokemonãå¹¾è¬äººç¨èå¤©å®¤ç©ç¥å¥å¯¶è²...ä½ææè½ç ´éï¼ - åç5">
            <a:extLst>
              <a:ext uri="{FF2B5EF4-FFF2-40B4-BE49-F238E27FC236}">
                <a16:creationId xmlns:a16="http://schemas.microsoft.com/office/drawing/2014/main" id="{71D5CEF8-5816-4395-8350-DBE69AF1B3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50" y="1825625"/>
            <a:ext cx="77451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35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37F859-64A2-43F7-8CB0-5C9DB7AE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Formulation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C99BF29-E88E-4351-A378-743C31C003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798695"/>
              </a:xfrm>
            </p:spPr>
            <p:txBody>
              <a:bodyPr/>
              <a:lstStyle/>
              <a:p>
                <a:r>
                  <a:rPr lang="en-US" altLang="zh-TW" dirty="0"/>
                  <a:t>Given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a set of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r>
                  <a:rPr lang="en-US" altLang="zh-TW" dirty="0"/>
                  <a:t>We want to find a function detecting input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</a:t>
                </a:r>
                <a:r>
                  <a:rPr lang="en-US" altLang="zh-TW" i="1" dirty="0"/>
                  <a:t>similar</a:t>
                </a:r>
                <a:r>
                  <a:rPr lang="en-US" altLang="zh-TW" dirty="0"/>
                  <a:t> to training data or not.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C99BF29-E88E-4351-A378-743C31C00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798695"/>
              </a:xfrm>
              <a:blipFill>
                <a:blip r:embed="rId3"/>
                <a:stretch>
                  <a:fillRect l="-1391" t="-2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 descr="ç¸éåç">
            <a:extLst>
              <a:ext uri="{FF2B5EF4-FFF2-40B4-BE49-F238E27FC236}">
                <a16:creationId xmlns:a16="http://schemas.microsoft.com/office/drawing/2014/main" id="{4D0132E2-C8D1-4C93-BE4A-600D56057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6" y="3659572"/>
            <a:ext cx="2191241" cy="146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FEB5DE7-FDF4-4400-B777-FB5333CD202C}"/>
                  </a:ext>
                </a:extLst>
              </p:cNvPr>
              <p:cNvSpPr txBox="1"/>
              <p:nvPr/>
            </p:nvSpPr>
            <p:spPr>
              <a:xfrm>
                <a:off x="2023180" y="5121659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FEB5DE7-FDF4-4400-B777-FB5333CD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180" y="5121659"/>
                <a:ext cx="28341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23407C8B-E26C-4638-9999-EB1DF0AE9CF4}"/>
              </a:ext>
            </a:extLst>
          </p:cNvPr>
          <p:cNvSpPr/>
          <p:nvPr/>
        </p:nvSpPr>
        <p:spPr>
          <a:xfrm>
            <a:off x="3433983" y="4055653"/>
            <a:ext cx="693466" cy="7150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B767C9A2-F3EA-42D4-BEEE-D5370EF39021}"/>
                  </a:ext>
                </a:extLst>
              </p:cNvPr>
              <p:cNvSpPr txBox="1"/>
              <p:nvPr/>
            </p:nvSpPr>
            <p:spPr>
              <a:xfrm>
                <a:off x="4210683" y="3831840"/>
                <a:ext cx="722634" cy="1117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B767C9A2-F3EA-42D4-BEEE-D5370EF39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683" y="3831840"/>
                <a:ext cx="722634" cy="1117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>
            <a:extLst>
              <a:ext uri="{FF2B5EF4-FFF2-40B4-BE49-F238E27FC236}">
                <a16:creationId xmlns:a16="http://schemas.microsoft.com/office/drawing/2014/main" id="{92EC8ABB-3415-404A-A4DE-DFE16D566FA7}"/>
              </a:ext>
            </a:extLst>
          </p:cNvPr>
          <p:cNvSpPr txBox="1"/>
          <p:nvPr/>
        </p:nvSpPr>
        <p:spPr>
          <a:xfrm>
            <a:off x="5566359" y="4505207"/>
            <a:ext cx="326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Percent of button inputs during anarchy mode</a:t>
            </a:r>
          </a:p>
          <a:p>
            <a:r>
              <a:rPr lang="en-US" altLang="zh-TW" sz="2400" dirty="0"/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無政府狀態發言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66DA806-47B5-4041-A4F2-7FC5265A77D7}"/>
              </a:ext>
            </a:extLst>
          </p:cNvPr>
          <p:cNvSpPr txBox="1"/>
          <p:nvPr/>
        </p:nvSpPr>
        <p:spPr>
          <a:xfrm>
            <a:off x="5566358" y="3169943"/>
            <a:ext cx="3268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Percent of messages that are spam </a:t>
            </a:r>
          </a:p>
          <a:p>
            <a:r>
              <a:rPr lang="en-US" altLang="zh-TW" sz="2400" dirty="0"/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說垃圾話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9C2EB1CF-7E49-4C7E-9588-2E104E80F40C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4835209" y="3770108"/>
            <a:ext cx="731149" cy="285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40D9455B-BAFD-4AFA-A5E6-4BFEAE7B167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835209" y="4466302"/>
            <a:ext cx="731150" cy="639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341B5942-C38D-4B25-9F22-308326DB2DE1}"/>
              </a:ext>
            </a:extLst>
          </p:cNvPr>
          <p:cNvSpPr/>
          <p:nvPr/>
        </p:nvSpPr>
        <p:spPr>
          <a:xfrm>
            <a:off x="498548" y="5918150"/>
            <a:ext cx="8420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hlinkClick r:id="rId7"/>
              </a:rPr>
              <a:t>https://github.com/ahaque/twitch-troll-detection</a:t>
            </a:r>
            <a:r>
              <a:rPr lang="en-US" altLang="zh-TW" sz="2400" dirty="0"/>
              <a:t> (Albert Haque)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3840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3" grpId="0"/>
      <p:bldP spid="24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37F859-64A2-43F7-8CB0-5C9DB7AE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Formulation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C99BF29-E88E-4351-A378-743C31C003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798695"/>
              </a:xfrm>
            </p:spPr>
            <p:txBody>
              <a:bodyPr/>
              <a:lstStyle/>
              <a:p>
                <a:r>
                  <a:rPr lang="en-US" altLang="zh-TW" dirty="0"/>
                  <a:t>Given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a set of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r>
                  <a:rPr lang="en-US" altLang="zh-TW" dirty="0"/>
                  <a:t>We want to find a function detecting input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</a:t>
                </a:r>
                <a:r>
                  <a:rPr lang="en-US" altLang="zh-TW" i="1" dirty="0"/>
                  <a:t>similar</a:t>
                </a:r>
                <a:r>
                  <a:rPr lang="en-US" altLang="zh-TW" dirty="0"/>
                  <a:t> to training data or not.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C99BF29-E88E-4351-A378-743C31C00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798695"/>
              </a:xfrm>
              <a:blipFill>
                <a:blip r:embed="rId3"/>
                <a:stretch>
                  <a:fillRect l="-1391" t="-2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06ECDC8B-4743-4C2F-9CA3-6036B9930C48}"/>
              </a:ext>
            </a:extLst>
          </p:cNvPr>
          <p:cNvSpPr/>
          <p:nvPr/>
        </p:nvSpPr>
        <p:spPr>
          <a:xfrm>
            <a:off x="3888072" y="3429000"/>
            <a:ext cx="1849120" cy="1069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Anomaly</a:t>
            </a:r>
          </a:p>
          <a:p>
            <a:pPr algn="ctr"/>
            <a:r>
              <a:rPr lang="en-US" altLang="zh-TW" sz="2800" dirty="0"/>
              <a:t>Detector</a:t>
            </a:r>
            <a:endParaRPr lang="zh-TW" alt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C5BF6E-84B4-4E67-92B7-556BB73E6A74}"/>
              </a:ext>
            </a:extLst>
          </p:cNvPr>
          <p:cNvSpPr/>
          <p:nvPr/>
        </p:nvSpPr>
        <p:spPr>
          <a:xfrm>
            <a:off x="3888072" y="4846320"/>
            <a:ext cx="1849120" cy="1069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Anomaly</a:t>
            </a:r>
          </a:p>
          <a:p>
            <a:pPr algn="ctr"/>
            <a:r>
              <a:rPr lang="en-US" altLang="zh-TW" sz="2800" dirty="0"/>
              <a:t>Detector</a:t>
            </a:r>
            <a:endParaRPr lang="zh-TW" altLang="en-US" sz="28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89EAC1C-8688-4C40-8532-0B1818E71C9E}"/>
              </a:ext>
            </a:extLst>
          </p:cNvPr>
          <p:cNvCxnSpPr/>
          <p:nvPr/>
        </p:nvCxnSpPr>
        <p:spPr>
          <a:xfrm>
            <a:off x="3247992" y="3929064"/>
            <a:ext cx="5689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E2BC679-B3E7-4A92-817C-B76E460AAB12}"/>
              </a:ext>
            </a:extLst>
          </p:cNvPr>
          <p:cNvCxnSpPr/>
          <p:nvPr/>
        </p:nvCxnSpPr>
        <p:spPr>
          <a:xfrm>
            <a:off x="3268312" y="5346701"/>
            <a:ext cx="5689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4209414-6C22-4EB2-8330-B07E5972F66C}"/>
              </a:ext>
            </a:extLst>
          </p:cNvPr>
          <p:cNvCxnSpPr/>
          <p:nvPr/>
        </p:nvCxnSpPr>
        <p:spPr>
          <a:xfrm>
            <a:off x="5808312" y="3929064"/>
            <a:ext cx="5689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40CF158-7D27-4119-A237-4D4B9EEFC894}"/>
              </a:ext>
            </a:extLst>
          </p:cNvPr>
          <p:cNvCxnSpPr/>
          <p:nvPr/>
        </p:nvCxnSpPr>
        <p:spPr>
          <a:xfrm>
            <a:off x="5808312" y="5417821"/>
            <a:ext cx="5689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6968B25-21E8-4D29-8905-79BB9F98C0B2}"/>
              </a:ext>
            </a:extLst>
          </p:cNvPr>
          <p:cNvSpPr txBox="1"/>
          <p:nvPr/>
        </p:nvSpPr>
        <p:spPr>
          <a:xfrm>
            <a:off x="6426801" y="3657829"/>
            <a:ext cx="2574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normal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3028938-6199-4864-8DCD-0A5B74361403}"/>
              </a:ext>
            </a:extLst>
          </p:cNvPr>
          <p:cNvSpPr txBox="1"/>
          <p:nvPr/>
        </p:nvSpPr>
        <p:spPr>
          <a:xfrm>
            <a:off x="6426801" y="5177363"/>
            <a:ext cx="160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anomaly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2E85A52-D082-4F1F-A410-5E59814E2EF7}"/>
                  </a:ext>
                </a:extLst>
              </p:cNvPr>
              <p:cNvSpPr txBox="1"/>
              <p:nvPr/>
            </p:nvSpPr>
            <p:spPr>
              <a:xfrm>
                <a:off x="1220903" y="3513565"/>
                <a:ext cx="184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similar to training data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2E85A52-D082-4F1F-A410-5E59814E2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903" y="3513565"/>
                <a:ext cx="1849120" cy="830997"/>
              </a:xfrm>
              <a:prstGeom prst="rect">
                <a:avLst/>
              </a:prstGeom>
              <a:blipFill>
                <a:blip r:embed="rId4"/>
                <a:stretch>
                  <a:fillRect l="-2303" t="-5839" r="-2303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4B9DC68-2A8F-488B-8E7D-74931254B662}"/>
                  </a:ext>
                </a:extLst>
              </p:cNvPr>
              <p:cNvSpPr txBox="1"/>
              <p:nvPr/>
            </p:nvSpPr>
            <p:spPr>
              <a:xfrm>
                <a:off x="972152" y="4931202"/>
                <a:ext cx="22431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different from training data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4B9DC68-2A8F-488B-8E7D-74931254B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52" y="4931202"/>
                <a:ext cx="2243186" cy="830997"/>
              </a:xfrm>
              <a:prstGeom prst="rect">
                <a:avLst/>
              </a:prstGeom>
              <a:blipFill>
                <a:blip r:embed="rId5"/>
                <a:stretch>
                  <a:fillRect t="-5882" r="-5707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F1C05E73-01C1-4367-99CA-E275CBF6BB54}"/>
              </a:ext>
            </a:extLst>
          </p:cNvPr>
          <p:cNvSpPr/>
          <p:nvPr/>
        </p:nvSpPr>
        <p:spPr>
          <a:xfrm>
            <a:off x="6434306" y="4426008"/>
            <a:ext cx="24996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medium-content-serif-font"/>
              </a:rPr>
              <a:t>outlier, novelty, exceptions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496C5F5-0A8C-491B-9EBE-FB1A0A72173F}"/>
                  </a:ext>
                </a:extLst>
              </p:cNvPr>
              <p:cNvSpPr txBox="1"/>
              <p:nvPr/>
            </p:nvSpPr>
            <p:spPr>
              <a:xfrm>
                <a:off x="5678905" y="1216483"/>
                <a:ext cx="3301465" cy="52322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Generated from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496C5F5-0A8C-491B-9EBE-FB1A0A721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905" y="1216483"/>
                <a:ext cx="3301465" cy="523220"/>
              </a:xfrm>
              <a:prstGeom prst="rect">
                <a:avLst/>
              </a:prstGeom>
              <a:blipFill>
                <a:blip r:embed="rId6"/>
                <a:stretch>
                  <a:fillRect l="-3875" t="-11628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DE8F70D8-03E9-4F4F-A05A-96D137CD778E}"/>
                  </a:ext>
                </a:extLst>
              </p:cNvPr>
              <p:cNvSpPr txBox="1"/>
              <p:nvPr/>
            </p:nvSpPr>
            <p:spPr>
              <a:xfrm>
                <a:off x="1259153" y="4318287"/>
                <a:ext cx="1763028" cy="52322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zh-TW" altLang="en-US" sz="28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DE8F70D8-03E9-4F4F-A05A-96D137CD7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153" y="4318287"/>
                <a:ext cx="176302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E315AAD-75BF-494E-BB2D-1B358917C686}"/>
                  </a:ext>
                </a:extLst>
              </p:cNvPr>
              <p:cNvSpPr txBox="1"/>
              <p:nvPr/>
            </p:nvSpPr>
            <p:spPr>
              <a:xfrm>
                <a:off x="1259153" y="5781630"/>
                <a:ext cx="1763028" cy="52322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TW" altLang="en-US" sz="2800" i="1" dirty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E315AAD-75BF-494E-BB2D-1B358917C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153" y="5781630"/>
                <a:ext cx="176302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088E99F-DF52-4126-8D4A-D3565D4F5D61}"/>
                  </a:ext>
                </a:extLst>
              </p:cNvPr>
              <p:cNvSpPr/>
              <p:nvPr/>
            </p:nvSpPr>
            <p:spPr>
              <a:xfrm>
                <a:off x="4260081" y="6101099"/>
                <a:ext cx="425526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8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is decided</a:t>
                </a:r>
                <a:r>
                  <a:rPr lang="zh-TW" altLang="en-US" sz="2800" dirty="0"/>
                  <a:t> </a:t>
                </a:r>
                <a:r>
                  <a:rPr lang="en-US" altLang="zh-TW" sz="2800" dirty="0"/>
                  <a:t>by developers 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088E99F-DF52-4126-8D4A-D3565D4F5D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081" y="6101099"/>
                <a:ext cx="4255269" cy="523220"/>
              </a:xfrm>
              <a:prstGeom prst="rect">
                <a:avLst/>
              </a:prstGeom>
              <a:blipFill>
                <a:blip r:embed="rId9"/>
                <a:stretch>
                  <a:fillRect t="-11628" r="-573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96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29" grpId="0" animBg="1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5">
            <a:extLst>
              <a:ext uri="{FF2B5EF4-FFF2-40B4-BE49-F238E27FC236}">
                <a16:creationId xmlns:a16="http://schemas.microsoft.com/office/drawing/2014/main" id="{15EE5854-7A08-4AD8-A214-3E5B64F2C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2755" y="754076"/>
            <a:ext cx="3039329" cy="2026219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E4B5F24-E4BD-4080-9444-876D5D60A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119" y="3657817"/>
            <a:ext cx="4619030" cy="298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FFC4450-7307-4CE0-B273-71F6B8613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438" y="298181"/>
            <a:ext cx="4513792" cy="29886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ACBB432-C2F5-489A-B871-0414AD841E00}"/>
                  </a:ext>
                </a:extLst>
              </p:cNvPr>
              <p:cNvSpPr txBox="1"/>
              <p:nvPr/>
            </p:nvSpPr>
            <p:spPr>
              <a:xfrm>
                <a:off x="1188814" y="5086026"/>
                <a:ext cx="1377172" cy="766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ACBB432-C2F5-489A-B871-0414AD841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814" y="5086026"/>
                <a:ext cx="1377172" cy="766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1A7C6096-8B40-4420-96F2-6978893FBE3B}"/>
              </a:ext>
            </a:extLst>
          </p:cNvPr>
          <p:cNvSpPr txBox="1"/>
          <p:nvPr/>
        </p:nvSpPr>
        <p:spPr>
          <a:xfrm rot="16200000">
            <a:off x="2041916" y="1493661"/>
            <a:ext cx="2752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無政府狀態發言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71F3BA5-0AA9-46A8-881F-6E2EE4EFBE76}"/>
              </a:ext>
            </a:extLst>
          </p:cNvPr>
          <p:cNvSpPr txBox="1"/>
          <p:nvPr/>
        </p:nvSpPr>
        <p:spPr>
          <a:xfrm>
            <a:off x="4455257" y="3262481"/>
            <a:ext cx="326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說垃圾話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CF94500-14EC-42E5-AD70-F8E422607045}"/>
                  </a:ext>
                </a:extLst>
              </p:cNvPr>
              <p:cNvSpPr/>
              <p:nvPr/>
            </p:nvSpPr>
            <p:spPr>
              <a:xfrm>
                <a:off x="632155" y="4116548"/>
                <a:ext cx="24904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CF94500-14EC-42E5-AD70-F8E422607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55" y="4116548"/>
                <a:ext cx="24904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0A3AF5A-3785-43B7-99D2-D4F7363AE785}"/>
              </a:ext>
            </a:extLst>
          </p:cNvPr>
          <p:cNvCxnSpPr/>
          <p:nvPr/>
        </p:nvCxnSpPr>
        <p:spPr>
          <a:xfrm flipV="1">
            <a:off x="2800499" y="3100564"/>
            <a:ext cx="1143000" cy="10159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029E79A9-5785-406C-B322-33B1507097FB}"/>
                  </a:ext>
                </a:extLst>
              </p:cNvPr>
              <p:cNvSpPr txBox="1"/>
              <p:nvPr/>
            </p:nvSpPr>
            <p:spPr>
              <a:xfrm>
                <a:off x="4710395" y="906929"/>
                <a:ext cx="1591930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large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029E79A9-5785-406C-B322-33B150709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395" y="906929"/>
                <a:ext cx="1591930" cy="461665"/>
              </a:xfrm>
              <a:prstGeom prst="rect">
                <a:avLst/>
              </a:prstGeom>
              <a:blipFill>
                <a:blip r:embed="rId7"/>
                <a:stretch>
                  <a:fillRect l="-1145"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13012F2-C143-4A76-A6B8-A4191E75AF46}"/>
                  </a:ext>
                </a:extLst>
              </p:cNvPr>
              <p:cNvSpPr txBox="1"/>
              <p:nvPr/>
            </p:nvSpPr>
            <p:spPr>
              <a:xfrm>
                <a:off x="6132160" y="1874814"/>
                <a:ext cx="1591930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small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13012F2-C143-4A76-A6B8-A4191E75A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160" y="1874814"/>
                <a:ext cx="1591930" cy="461665"/>
              </a:xfrm>
              <a:prstGeom prst="rect">
                <a:avLst/>
              </a:prstGeom>
              <a:blipFill>
                <a:blip r:embed="rId8"/>
                <a:stretch>
                  <a:fillRect l="-1145" t="-10526" r="-763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橢圓 18">
            <a:extLst>
              <a:ext uri="{FF2B5EF4-FFF2-40B4-BE49-F238E27FC236}">
                <a16:creationId xmlns:a16="http://schemas.microsoft.com/office/drawing/2014/main" id="{2E0D3E88-8500-4021-B045-599AB2A318B2}"/>
              </a:ext>
            </a:extLst>
          </p:cNvPr>
          <p:cNvSpPr/>
          <p:nvPr/>
        </p:nvSpPr>
        <p:spPr>
          <a:xfrm>
            <a:off x="4514999" y="818029"/>
            <a:ext cx="177800" cy="177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BE22CA6-E793-4221-97DB-06AFBA2D4A36}"/>
              </a:ext>
            </a:extLst>
          </p:cNvPr>
          <p:cNvSpPr/>
          <p:nvPr/>
        </p:nvSpPr>
        <p:spPr>
          <a:xfrm>
            <a:off x="5954360" y="2291129"/>
            <a:ext cx="177800" cy="177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E64D8D3-3DB4-4143-929F-0AF21C804D5A}"/>
                  </a:ext>
                </a:extLst>
              </p:cNvPr>
              <p:cNvSpPr txBox="1"/>
              <p:nvPr/>
            </p:nvSpPr>
            <p:spPr>
              <a:xfrm>
                <a:off x="6833487" y="573299"/>
                <a:ext cx="1591930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small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E64D8D3-3DB4-4143-929F-0AF21C804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487" y="573299"/>
                <a:ext cx="1591930" cy="461665"/>
              </a:xfrm>
              <a:prstGeom prst="rect">
                <a:avLst/>
              </a:prstGeom>
              <a:blipFill>
                <a:blip r:embed="rId9"/>
                <a:stretch>
                  <a:fillRect l="-1145" t="-10390" r="-763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橢圓 23">
            <a:extLst>
              <a:ext uri="{FF2B5EF4-FFF2-40B4-BE49-F238E27FC236}">
                <a16:creationId xmlns:a16="http://schemas.microsoft.com/office/drawing/2014/main" id="{8A923B24-6839-424F-AEB5-AB916B79EE82}"/>
              </a:ext>
            </a:extLst>
          </p:cNvPr>
          <p:cNvSpPr/>
          <p:nvPr/>
        </p:nvSpPr>
        <p:spPr>
          <a:xfrm>
            <a:off x="6659974" y="994566"/>
            <a:ext cx="177800" cy="177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54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 animBg="1"/>
      <p:bldP spid="20" grpId="0" animBg="1"/>
      <p:bldP spid="19" grpId="0" animBg="1"/>
      <p:bldP spid="22" grpId="0" animBg="1"/>
      <p:bldP spid="23" grpId="0" animBg="1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ãé·é±ãçåçæå°çµæ">
            <a:extLst>
              <a:ext uri="{FF2B5EF4-FFF2-40B4-BE49-F238E27FC236}">
                <a16:creationId xmlns:a16="http://schemas.microsoft.com/office/drawing/2014/main" id="{001CAC66-07AF-4DFA-A4E4-A179D458C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07" y="1711970"/>
            <a:ext cx="1770993" cy="122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94E1D23-32B4-41EC-B742-E5C76FF1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Anomaly?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117E053-70F5-435B-BE5B-42890BBED317}"/>
              </a:ext>
            </a:extLst>
          </p:cNvPr>
          <p:cNvSpPr/>
          <p:nvPr/>
        </p:nvSpPr>
        <p:spPr>
          <a:xfrm>
            <a:off x="622157" y="1495805"/>
            <a:ext cx="1904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Training Data: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DB43E5-BD89-4601-B42D-9032C2034527}"/>
              </a:ext>
            </a:extLst>
          </p:cNvPr>
          <p:cNvSpPr/>
          <p:nvPr/>
        </p:nvSpPr>
        <p:spPr>
          <a:xfrm>
            <a:off x="622156" y="2951199"/>
            <a:ext cx="1904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Training Data: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95E68B-6F32-4970-A39E-DAFC0E941C87}"/>
              </a:ext>
            </a:extLst>
          </p:cNvPr>
          <p:cNvSpPr/>
          <p:nvPr/>
        </p:nvSpPr>
        <p:spPr>
          <a:xfrm>
            <a:off x="628650" y="4612282"/>
            <a:ext cx="1904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Training Data:</a:t>
            </a:r>
            <a:endParaRPr lang="zh-TW" altLang="en-US" sz="2400" dirty="0"/>
          </a:p>
        </p:txBody>
      </p:sp>
      <p:pic>
        <p:nvPicPr>
          <p:cNvPr id="2050" name="Picture 2" descr="ãé·é±ãçåçæå°çµæ">
            <a:extLst>
              <a:ext uri="{FF2B5EF4-FFF2-40B4-BE49-F238E27FC236}">
                <a16:creationId xmlns:a16="http://schemas.microsoft.com/office/drawing/2014/main" id="{A7478FA0-1A85-40F0-8064-A0ACF223C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163" y="1794354"/>
            <a:ext cx="1074771" cy="115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ãé·é±ãçåçæå°çµæ">
            <a:extLst>
              <a:ext uri="{FF2B5EF4-FFF2-40B4-BE49-F238E27FC236}">
                <a16:creationId xmlns:a16="http://schemas.microsoft.com/office/drawing/2014/main" id="{88E2BBD3-BBDD-4469-B9F3-ABE593FB4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04" y="1911041"/>
            <a:ext cx="946769" cy="10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ç¸éåç">
            <a:extLst>
              <a:ext uri="{FF2B5EF4-FFF2-40B4-BE49-F238E27FC236}">
                <a16:creationId xmlns:a16="http://schemas.microsoft.com/office/drawing/2014/main" id="{E727F1A2-FD20-433B-8670-D6D8DC721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821" y="1802181"/>
            <a:ext cx="1553203" cy="112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90A6EE8-7DEF-4818-9D3D-7EF19A5C41DA}"/>
              </a:ext>
            </a:extLst>
          </p:cNvPr>
          <p:cNvSpPr txBox="1"/>
          <p:nvPr/>
        </p:nvSpPr>
        <p:spPr>
          <a:xfrm>
            <a:off x="7468555" y="2667756"/>
            <a:ext cx="160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anomaly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2" name="Picture 2" descr="ãé·é±ãçåçæå°çµæ">
            <a:extLst>
              <a:ext uri="{FF2B5EF4-FFF2-40B4-BE49-F238E27FC236}">
                <a16:creationId xmlns:a16="http://schemas.microsoft.com/office/drawing/2014/main" id="{81A10C68-5B6A-4523-A5DD-0B04EF2CE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326" y="3464318"/>
            <a:ext cx="955941" cy="10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ãé·é±ãçåçæå°çµæ">
            <a:extLst>
              <a:ext uri="{FF2B5EF4-FFF2-40B4-BE49-F238E27FC236}">
                <a16:creationId xmlns:a16="http://schemas.microsoft.com/office/drawing/2014/main" id="{CA090BD0-987F-46BD-AF18-5D3DBFF17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911" y="3345518"/>
            <a:ext cx="1159422" cy="126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ãç®å¡ä¸ãçåçæå°çµæ">
            <a:extLst>
              <a:ext uri="{FF2B5EF4-FFF2-40B4-BE49-F238E27FC236}">
                <a16:creationId xmlns:a16="http://schemas.microsoft.com/office/drawing/2014/main" id="{4F7ADAB0-D30A-4307-961F-CCDF58AE3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960" y="3280932"/>
            <a:ext cx="1603998" cy="14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ç¸éåç">
            <a:extLst>
              <a:ext uri="{FF2B5EF4-FFF2-40B4-BE49-F238E27FC236}">
                <a16:creationId xmlns:a16="http://schemas.microsoft.com/office/drawing/2014/main" id="{86997C31-C223-48B4-A118-C6CFDF0EF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083" y="3284478"/>
            <a:ext cx="1277197" cy="127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ãæ°´ç®­é¾ãçåçæå°çµæ">
            <a:extLst>
              <a:ext uri="{FF2B5EF4-FFF2-40B4-BE49-F238E27FC236}">
                <a16:creationId xmlns:a16="http://schemas.microsoft.com/office/drawing/2014/main" id="{0953E16F-45FF-4AE2-8F32-0D29CB11B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582" y="4843114"/>
            <a:ext cx="1806850" cy="180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ç¸éåç">
            <a:extLst>
              <a:ext uri="{FF2B5EF4-FFF2-40B4-BE49-F238E27FC236}">
                <a16:creationId xmlns:a16="http://schemas.microsoft.com/office/drawing/2014/main" id="{A5E5643D-33F9-4529-BB17-557F2D119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55" y="5109271"/>
            <a:ext cx="1416070" cy="141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89730674-35D4-41CA-AA6A-41517FA937F2}"/>
              </a:ext>
            </a:extLst>
          </p:cNvPr>
          <p:cNvSpPr txBox="1"/>
          <p:nvPr/>
        </p:nvSpPr>
        <p:spPr>
          <a:xfrm>
            <a:off x="7468555" y="4222895"/>
            <a:ext cx="160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anomaly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22" name="Picture 4" descr="ãé·é±ãçåçæå°çµæ">
            <a:extLst>
              <a:ext uri="{FF2B5EF4-FFF2-40B4-BE49-F238E27FC236}">
                <a16:creationId xmlns:a16="http://schemas.microsoft.com/office/drawing/2014/main" id="{6224DDD5-A6F0-4C83-8ABF-890B9D9A3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191" y="5271639"/>
            <a:ext cx="946769" cy="10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ãé·é±ãçåçæå°çµæ">
            <a:extLst>
              <a:ext uri="{FF2B5EF4-FFF2-40B4-BE49-F238E27FC236}">
                <a16:creationId xmlns:a16="http://schemas.microsoft.com/office/drawing/2014/main" id="{B5A362A4-ADA9-4467-9018-86E70D631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532" y="5244424"/>
            <a:ext cx="955941" cy="10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2F02CB8-E649-41EB-A13A-30219E772352}"/>
              </a:ext>
            </a:extLst>
          </p:cNvPr>
          <p:cNvSpPr txBox="1"/>
          <p:nvPr/>
        </p:nvSpPr>
        <p:spPr>
          <a:xfrm>
            <a:off x="7410805" y="5970358"/>
            <a:ext cx="160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anomaly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BDA93DF-55B6-49DE-A396-35A56AF23747}"/>
              </a:ext>
            </a:extLst>
          </p:cNvPr>
          <p:cNvSpPr txBox="1"/>
          <p:nvPr/>
        </p:nvSpPr>
        <p:spPr>
          <a:xfrm>
            <a:off x="147650" y="5430682"/>
            <a:ext cx="1601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寶可夢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神奇寶貝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A28FB20-C825-40FF-BCD4-26543943DEAD}"/>
              </a:ext>
            </a:extLst>
          </p:cNvPr>
          <p:cNvSpPr txBox="1"/>
          <p:nvPr/>
        </p:nvSpPr>
        <p:spPr>
          <a:xfrm>
            <a:off x="7097133" y="5098301"/>
            <a:ext cx="160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數碼寶貝</a:t>
            </a:r>
          </a:p>
        </p:txBody>
      </p:sp>
    </p:spTree>
    <p:extLst>
      <p:ext uri="{BB962C8B-B14F-4D97-AF65-F5344CB8AC3E}">
        <p14:creationId xmlns:p14="http://schemas.microsoft.com/office/powerpoint/2010/main" val="72746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1" grpId="0"/>
      <p:bldP spid="21" grpId="0"/>
      <p:bldP spid="14" grpId="0"/>
      <p:bldP spid="7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8AFE1DD-AC5B-4C54-944E-A18AA6B01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53" y="2941160"/>
            <a:ext cx="3828015" cy="2534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B3C12BF-4AF2-48D2-8AD2-EFD5A560BAAD}"/>
                  </a:ext>
                </a:extLst>
              </p:cNvPr>
              <p:cNvSpPr txBox="1"/>
              <p:nvPr/>
            </p:nvSpPr>
            <p:spPr>
              <a:xfrm>
                <a:off x="4179409" y="2989186"/>
                <a:ext cx="40673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B3C12BF-4AF2-48D2-8AD2-EFD5A560B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409" y="2989186"/>
                <a:ext cx="4067396" cy="369332"/>
              </a:xfrm>
              <a:prstGeom prst="rect">
                <a:avLst/>
              </a:prstGeom>
              <a:blipFill>
                <a:blip r:embed="rId3"/>
                <a:stretch>
                  <a:fillRect l="-1349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C94596D-CE33-4893-A5DD-BFB3EFDD3006}"/>
                  </a:ext>
                </a:extLst>
              </p:cNvPr>
              <p:cNvSpPr txBox="1"/>
              <p:nvPr/>
            </p:nvSpPr>
            <p:spPr>
              <a:xfrm>
                <a:off x="4179409" y="4204380"/>
                <a:ext cx="2555507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C94596D-CE33-4893-A5DD-BFB3EFDD3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409" y="4204380"/>
                <a:ext cx="2555507" cy="483209"/>
              </a:xfrm>
              <a:prstGeom prst="rect">
                <a:avLst/>
              </a:prstGeom>
              <a:blipFill>
                <a:blip r:embed="rId4"/>
                <a:stretch>
                  <a:fillRect l="-2387" b="-15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A858C754-6B08-4A63-B954-FE615E885E78}"/>
              </a:ext>
            </a:extLst>
          </p:cNvPr>
          <p:cNvSpPr/>
          <p:nvPr/>
        </p:nvSpPr>
        <p:spPr>
          <a:xfrm>
            <a:off x="361241" y="205456"/>
            <a:ext cx="33150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Maximum Likelihood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內容版面配置區 2">
                <a:extLst>
                  <a:ext uri="{FF2B5EF4-FFF2-40B4-BE49-F238E27FC236}">
                    <a16:creationId xmlns:a16="http://schemas.microsoft.com/office/drawing/2014/main" id="{A5664823-22F0-4EEC-ABB8-173923894F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98183"/>
                <a:ext cx="7886700" cy="16554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/>
                  <a:t>Assuming the data points is sampled from a probability density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determines the shape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is unknown, to be found from data</a:t>
                </a:r>
              </a:p>
              <a:p>
                <a:endParaRPr lang="en-US" altLang="zh-TW" dirty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22" name="內容版面配置區 2">
                <a:extLst>
                  <a:ext uri="{FF2B5EF4-FFF2-40B4-BE49-F238E27FC236}">
                    <a16:creationId xmlns:a16="http://schemas.microsoft.com/office/drawing/2014/main" id="{A5664823-22F0-4EEC-ABB8-173923894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98183"/>
                <a:ext cx="7886700" cy="1655437"/>
              </a:xfrm>
              <a:blipFill>
                <a:blip r:embed="rId5"/>
                <a:stretch>
                  <a:fillRect l="-1391" t="-8487" b="-70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D5629C8-0A9E-4065-ADDD-F1140F7AFF7D}"/>
                  </a:ext>
                </a:extLst>
              </p:cNvPr>
              <p:cNvSpPr/>
              <p:nvPr/>
            </p:nvSpPr>
            <p:spPr>
              <a:xfrm>
                <a:off x="1970061" y="4770851"/>
                <a:ext cx="21550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D5629C8-0A9E-4065-ADDD-F1140F7AF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61" y="4770851"/>
                <a:ext cx="215507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D2FC7ED4-18A2-42B0-A7C6-29640E5E11B2}"/>
              </a:ext>
            </a:extLst>
          </p:cNvPr>
          <p:cNvSpPr txBox="1"/>
          <p:nvPr/>
        </p:nvSpPr>
        <p:spPr>
          <a:xfrm>
            <a:off x="4179409" y="3446165"/>
            <a:ext cx="168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dirty="0">
                <a:solidFill>
                  <a:srgbClr val="0000FF"/>
                </a:solidFill>
              </a:rPr>
              <a:t>Likelihood</a:t>
            </a:r>
            <a:endParaRPr lang="zh-TW" altLang="en-US" sz="24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40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2" grpId="0" build="p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8AFE1DD-AC5B-4C54-944E-A18AA6B01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53" y="2941160"/>
            <a:ext cx="3828015" cy="2534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B8D786D-4656-46D0-BFFA-5D688797F6B2}"/>
                  </a:ext>
                </a:extLst>
              </p:cNvPr>
              <p:cNvSpPr/>
              <p:nvPr/>
            </p:nvSpPr>
            <p:spPr>
              <a:xfrm>
                <a:off x="1970061" y="4770851"/>
                <a:ext cx="21550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B8D786D-4656-46D0-BFFA-5D688797F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61" y="4770851"/>
                <a:ext cx="21550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B3C12BF-4AF2-48D2-8AD2-EFD5A560BAAD}"/>
                  </a:ext>
                </a:extLst>
              </p:cNvPr>
              <p:cNvSpPr txBox="1"/>
              <p:nvPr/>
            </p:nvSpPr>
            <p:spPr>
              <a:xfrm>
                <a:off x="4179409" y="2989186"/>
                <a:ext cx="40673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B3C12BF-4AF2-48D2-8AD2-EFD5A560B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409" y="2989186"/>
                <a:ext cx="4067396" cy="369332"/>
              </a:xfrm>
              <a:prstGeom prst="rect">
                <a:avLst/>
              </a:prstGeom>
              <a:blipFill>
                <a:blip r:embed="rId5"/>
                <a:stretch>
                  <a:fillRect l="-1349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C94596D-CE33-4893-A5DD-BFB3EFDD3006}"/>
                  </a:ext>
                </a:extLst>
              </p:cNvPr>
              <p:cNvSpPr txBox="1"/>
              <p:nvPr/>
            </p:nvSpPr>
            <p:spPr>
              <a:xfrm>
                <a:off x="4179409" y="4204380"/>
                <a:ext cx="2555507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C94596D-CE33-4893-A5DD-BFB3EFDD3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409" y="4204380"/>
                <a:ext cx="2555507" cy="483209"/>
              </a:xfrm>
              <a:prstGeom prst="rect">
                <a:avLst/>
              </a:prstGeom>
              <a:blipFill>
                <a:blip r:embed="rId6"/>
                <a:stretch>
                  <a:fillRect l="-2387" b="-15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7466C8D-3E33-457B-958A-DE85430DEBFF}"/>
                  </a:ext>
                </a:extLst>
              </p:cNvPr>
              <p:cNvSpPr txBox="1"/>
              <p:nvPr/>
            </p:nvSpPr>
            <p:spPr>
              <a:xfrm>
                <a:off x="1001234" y="728676"/>
                <a:ext cx="7166193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zh-TW" sz="24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7466C8D-3E33-457B-958A-DE85430DE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234" y="728676"/>
                <a:ext cx="7166193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A858C754-6B08-4A63-B954-FE615E885E78}"/>
              </a:ext>
            </a:extLst>
          </p:cNvPr>
          <p:cNvSpPr/>
          <p:nvPr/>
        </p:nvSpPr>
        <p:spPr>
          <a:xfrm>
            <a:off x="361241" y="205456"/>
            <a:ext cx="33866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Gaussian Distribution</a:t>
            </a:r>
            <a:endParaRPr lang="zh-TW" altLang="en-US" sz="2800" b="1" i="1" u="sng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484AD6B-B583-41A5-B284-EFA85BFEA45E}"/>
              </a:ext>
            </a:extLst>
          </p:cNvPr>
          <p:cNvSpPr txBox="1"/>
          <p:nvPr/>
        </p:nvSpPr>
        <p:spPr>
          <a:xfrm>
            <a:off x="911435" y="1582053"/>
            <a:ext cx="733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vector x, output: probability density of sampling x 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E724971-3C40-4785-87AE-68707A168AAD}"/>
                  </a:ext>
                </a:extLst>
              </p:cNvPr>
              <p:cNvSpPr txBox="1"/>
              <p:nvPr/>
            </p:nvSpPr>
            <p:spPr>
              <a:xfrm>
                <a:off x="911437" y="1981632"/>
                <a:ext cx="77462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 which determines the shape of the function are </a:t>
                </a:r>
                <a:r>
                  <a:rPr lang="en-US" altLang="zh-TW" sz="2400" b="1" dirty="0"/>
                  <a:t>mean </a:t>
                </a:r>
                <a14:m>
                  <m:oMath xmlns:m="http://schemas.openxmlformats.org/officeDocument/2006/math">
                    <m:r>
                      <a:rPr lang="zh-TW" alt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zh-TW" altLang="en-US" sz="2400" b="1" dirty="0"/>
                  <a:t> </a:t>
                </a:r>
                <a:r>
                  <a:rPr lang="en-US" altLang="zh-TW" sz="2400" dirty="0"/>
                  <a:t>and </a:t>
                </a:r>
                <a:r>
                  <a:rPr lang="en-US" altLang="zh-TW" sz="2400" b="1" dirty="0"/>
                  <a:t>covariance matrix </a:t>
                </a:r>
                <a14:m>
                  <m:oMath xmlns:m="http://schemas.openxmlformats.org/officeDocument/2006/math">
                    <m:r>
                      <a:rPr lang="el-GR" altLang="zh-TW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E724971-3C40-4785-87AE-68707A168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37" y="1981632"/>
                <a:ext cx="7746268" cy="830997"/>
              </a:xfrm>
              <a:prstGeom prst="rect">
                <a:avLst/>
              </a:prstGeom>
              <a:blipFill>
                <a:blip r:embed="rId8"/>
                <a:stretch>
                  <a:fillRect l="-1260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42D13FC-128D-4A53-8F63-B06169F45415}"/>
                  </a:ext>
                </a:extLst>
              </p:cNvPr>
              <p:cNvSpPr txBox="1"/>
              <p:nvPr/>
            </p:nvSpPr>
            <p:spPr>
              <a:xfrm>
                <a:off x="4179409" y="3620139"/>
                <a:ext cx="4868897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zh-TW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zh-TW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zh-TW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zh-TW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42D13FC-128D-4A53-8F63-B06169F45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409" y="3620139"/>
                <a:ext cx="4868897" cy="406714"/>
              </a:xfrm>
              <a:prstGeom prst="rect">
                <a:avLst/>
              </a:prstGeom>
              <a:blipFill>
                <a:blip r:embed="rId9"/>
                <a:stretch>
                  <a:fillRect l="-1128" b="-238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4C215DED-A84E-4F7F-8D69-D9BD04BCFCA4}"/>
                  </a:ext>
                </a:extLst>
              </p:cNvPr>
              <p:cNvSpPr txBox="1"/>
              <p:nvPr/>
            </p:nvSpPr>
            <p:spPr>
              <a:xfrm>
                <a:off x="5670865" y="4823833"/>
                <a:ext cx="323261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altLang="zh-TW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TW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zh-TW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zh-TW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4C215DED-A84E-4F7F-8D69-D9BD04BCF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865" y="4823833"/>
                <a:ext cx="3232615" cy="525016"/>
              </a:xfrm>
              <a:prstGeom prst="rect">
                <a:avLst/>
              </a:prstGeom>
              <a:blipFill>
                <a:blip r:embed="rId10"/>
                <a:stretch>
                  <a:fillRect l="-1695" b="-139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5CCE692D-3077-40A6-8380-FC17C8D7CB02}"/>
              </a:ext>
            </a:extLst>
          </p:cNvPr>
          <p:cNvSpPr/>
          <p:nvPr/>
        </p:nvSpPr>
        <p:spPr>
          <a:xfrm>
            <a:off x="4693820" y="3403137"/>
            <a:ext cx="673564" cy="26581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9CCF198D-2B7F-43A4-87A6-4D900C8DB450}"/>
              </a:ext>
            </a:extLst>
          </p:cNvPr>
          <p:cNvSpPr/>
          <p:nvPr/>
        </p:nvSpPr>
        <p:spPr>
          <a:xfrm rot="16200000">
            <a:off x="5048470" y="4708503"/>
            <a:ext cx="356998" cy="67022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055EF73-39CA-4CB2-AA3B-DED947445B49}"/>
                  </a:ext>
                </a:extLst>
              </p:cNvPr>
              <p:cNvSpPr txBox="1"/>
              <p:nvPr/>
            </p:nvSpPr>
            <p:spPr>
              <a:xfrm>
                <a:off x="1296159" y="3173852"/>
                <a:ext cx="2455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055EF73-39CA-4CB2-AA3B-DED947445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159" y="3173852"/>
                <a:ext cx="245516" cy="369332"/>
              </a:xfrm>
              <a:prstGeom prst="rect">
                <a:avLst/>
              </a:prstGeom>
              <a:blipFill>
                <a:blip r:embed="rId11"/>
                <a:stretch>
                  <a:fillRect l="-30000" r="-25000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橢圓 22">
            <a:extLst>
              <a:ext uri="{FF2B5EF4-FFF2-40B4-BE49-F238E27FC236}">
                <a16:creationId xmlns:a16="http://schemas.microsoft.com/office/drawing/2014/main" id="{81BCA107-7CB3-4057-B477-F19CF974FB95}"/>
              </a:ext>
            </a:extLst>
          </p:cNvPr>
          <p:cNvSpPr/>
          <p:nvPr/>
        </p:nvSpPr>
        <p:spPr>
          <a:xfrm>
            <a:off x="1145167" y="3340465"/>
            <a:ext cx="125343" cy="1253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5005A51-7822-4C7C-A0B2-4A85217A929A}"/>
              </a:ext>
            </a:extLst>
          </p:cNvPr>
          <p:cNvSpPr/>
          <p:nvPr/>
        </p:nvSpPr>
        <p:spPr>
          <a:xfrm>
            <a:off x="2449034" y="4085533"/>
            <a:ext cx="125343" cy="1253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38C1E5ED-B76A-4533-A7EA-9CE2C706EBAB}"/>
              </a:ext>
            </a:extLst>
          </p:cNvPr>
          <p:cNvSpPr/>
          <p:nvPr/>
        </p:nvSpPr>
        <p:spPr>
          <a:xfrm>
            <a:off x="661738" y="3088174"/>
            <a:ext cx="1092200" cy="629923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B1389752-80E3-43BF-B209-DBB277B484F1}"/>
              </a:ext>
            </a:extLst>
          </p:cNvPr>
          <p:cNvSpPr/>
          <p:nvPr/>
        </p:nvSpPr>
        <p:spPr>
          <a:xfrm rot="17924142">
            <a:off x="1988332" y="3833242"/>
            <a:ext cx="1092200" cy="629923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6E3677B5-5E35-4CA1-8595-36525048004A}"/>
                  </a:ext>
                </a:extLst>
              </p:cNvPr>
              <p:cNvSpPr txBox="1"/>
              <p:nvPr/>
            </p:nvSpPr>
            <p:spPr>
              <a:xfrm>
                <a:off x="2526550" y="3716201"/>
                <a:ext cx="2455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6E3677B5-5E35-4CA1-8595-365250480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550" y="3716201"/>
                <a:ext cx="245516" cy="369332"/>
              </a:xfrm>
              <a:prstGeom prst="rect">
                <a:avLst/>
              </a:prstGeom>
              <a:blipFill>
                <a:blip r:embed="rId12"/>
                <a:stretch>
                  <a:fillRect l="-26829" r="-24390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8C4C50B-8F55-4340-AC65-8402BDD148D6}"/>
                  </a:ext>
                </a:extLst>
              </p:cNvPr>
              <p:cNvSpPr txBox="1"/>
              <p:nvPr/>
            </p:nvSpPr>
            <p:spPr>
              <a:xfrm>
                <a:off x="2693552" y="4109312"/>
                <a:ext cx="1155039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small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8C4C50B-8F55-4340-AC65-8402BDD14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552" y="4109312"/>
                <a:ext cx="1155039" cy="461665"/>
              </a:xfrm>
              <a:prstGeom prst="rect">
                <a:avLst/>
              </a:prstGeom>
              <a:blipFill>
                <a:blip r:embed="rId13"/>
                <a:stretch>
                  <a:fillRect l="-4737"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06C7F08C-A306-42C5-A77D-515ECAAF92B4}"/>
                  </a:ext>
                </a:extLst>
              </p:cNvPr>
              <p:cNvSpPr txBox="1"/>
              <p:nvPr/>
            </p:nvSpPr>
            <p:spPr>
              <a:xfrm>
                <a:off x="748559" y="3656991"/>
                <a:ext cx="1155039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large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06C7F08C-A306-42C5-A77D-515ECAAF9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59" y="3656991"/>
                <a:ext cx="1155039" cy="461665"/>
              </a:xfrm>
              <a:prstGeom prst="rect">
                <a:avLst/>
              </a:prstGeom>
              <a:blipFill>
                <a:blip r:embed="rId14"/>
                <a:stretch>
                  <a:fillRect l="-3158"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2049B9AD-2196-413A-83F7-94EA22790EA7}"/>
                  </a:ext>
                </a:extLst>
              </p:cNvPr>
              <p:cNvSpPr txBox="1"/>
              <p:nvPr/>
            </p:nvSpPr>
            <p:spPr>
              <a:xfrm>
                <a:off x="1025218" y="5737295"/>
                <a:ext cx="7144048" cy="8309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How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is from a network, and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network parameters? (out of the scope)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2049B9AD-2196-413A-83F7-94EA22790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18" y="5737295"/>
                <a:ext cx="7144048" cy="830997"/>
              </a:xfrm>
              <a:prstGeom prst="rect">
                <a:avLst/>
              </a:prstGeom>
              <a:blipFill>
                <a:blip r:embed="rId15"/>
                <a:stretch>
                  <a:fillRect l="-1279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F735FDA2-B1A6-4DD2-A877-EF0675BF7347}"/>
              </a:ext>
            </a:extLst>
          </p:cNvPr>
          <p:cNvSpPr txBox="1"/>
          <p:nvPr/>
        </p:nvSpPr>
        <p:spPr>
          <a:xfrm>
            <a:off x="4445000" y="217002"/>
            <a:ext cx="325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 is the dimension of x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331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6" grpId="0"/>
      <p:bldP spid="17" grpId="0"/>
      <p:bldP spid="18" grpId="0" animBg="1"/>
      <p:bldP spid="19" grpId="0" animBg="1"/>
      <p:bldP spid="22" grpId="0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0" grpId="0" animBg="1"/>
      <p:bldP spid="35" grpId="0" animBg="1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8AFE1DD-AC5B-4C54-944E-A18AA6B01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53" y="2941160"/>
            <a:ext cx="3828015" cy="2534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B8D786D-4656-46D0-BFFA-5D688797F6B2}"/>
                  </a:ext>
                </a:extLst>
              </p:cNvPr>
              <p:cNvSpPr/>
              <p:nvPr/>
            </p:nvSpPr>
            <p:spPr>
              <a:xfrm>
                <a:off x="1970061" y="4770851"/>
                <a:ext cx="21550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B8D786D-4656-46D0-BFFA-5D688797F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61" y="4770851"/>
                <a:ext cx="21550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B3C12BF-4AF2-48D2-8AD2-EFD5A560BAAD}"/>
                  </a:ext>
                </a:extLst>
              </p:cNvPr>
              <p:cNvSpPr txBox="1"/>
              <p:nvPr/>
            </p:nvSpPr>
            <p:spPr>
              <a:xfrm>
                <a:off x="4179409" y="2989186"/>
                <a:ext cx="40673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B3C12BF-4AF2-48D2-8AD2-EFD5A560B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409" y="2989186"/>
                <a:ext cx="4067396" cy="369332"/>
              </a:xfrm>
              <a:prstGeom prst="rect">
                <a:avLst/>
              </a:prstGeom>
              <a:blipFill>
                <a:blip r:embed="rId5"/>
                <a:stretch>
                  <a:fillRect l="-1349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C94596D-CE33-4893-A5DD-BFB3EFDD3006}"/>
                  </a:ext>
                </a:extLst>
              </p:cNvPr>
              <p:cNvSpPr txBox="1"/>
              <p:nvPr/>
            </p:nvSpPr>
            <p:spPr>
              <a:xfrm>
                <a:off x="4179409" y="4204380"/>
                <a:ext cx="2555507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C94596D-CE33-4893-A5DD-BFB3EFDD3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409" y="4204380"/>
                <a:ext cx="2555507" cy="483209"/>
              </a:xfrm>
              <a:prstGeom prst="rect">
                <a:avLst/>
              </a:prstGeom>
              <a:blipFill>
                <a:blip r:embed="rId6"/>
                <a:stretch>
                  <a:fillRect l="-2387" b="-15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7466C8D-3E33-457B-958A-DE85430DEBFF}"/>
                  </a:ext>
                </a:extLst>
              </p:cNvPr>
              <p:cNvSpPr txBox="1"/>
              <p:nvPr/>
            </p:nvSpPr>
            <p:spPr>
              <a:xfrm>
                <a:off x="1001234" y="728676"/>
                <a:ext cx="7166193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zh-TW" sz="24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7466C8D-3E33-457B-958A-DE85430DE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234" y="728676"/>
                <a:ext cx="7166193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A858C754-6B08-4A63-B954-FE615E885E78}"/>
              </a:ext>
            </a:extLst>
          </p:cNvPr>
          <p:cNvSpPr/>
          <p:nvPr/>
        </p:nvSpPr>
        <p:spPr>
          <a:xfrm>
            <a:off x="361241" y="205456"/>
            <a:ext cx="33866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Gaussian Distribution</a:t>
            </a:r>
            <a:endParaRPr lang="zh-TW" altLang="en-US" sz="2800" b="1" i="1" u="sng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484AD6B-B583-41A5-B284-EFA85BFEA45E}"/>
              </a:ext>
            </a:extLst>
          </p:cNvPr>
          <p:cNvSpPr txBox="1"/>
          <p:nvPr/>
        </p:nvSpPr>
        <p:spPr>
          <a:xfrm>
            <a:off x="911436" y="1582053"/>
            <a:ext cx="6694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vector x, output: probability of sampling x 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E724971-3C40-4785-87AE-68707A168AAD}"/>
                  </a:ext>
                </a:extLst>
              </p:cNvPr>
              <p:cNvSpPr txBox="1"/>
              <p:nvPr/>
            </p:nvSpPr>
            <p:spPr>
              <a:xfrm>
                <a:off x="911437" y="1981632"/>
                <a:ext cx="77462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 which determines the shape of the function are </a:t>
                </a:r>
                <a:r>
                  <a:rPr lang="en-US" altLang="zh-TW" sz="2400" b="1" dirty="0"/>
                  <a:t>mean </a:t>
                </a:r>
                <a14:m>
                  <m:oMath xmlns:m="http://schemas.openxmlformats.org/officeDocument/2006/math">
                    <m:r>
                      <a:rPr lang="zh-TW" alt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zh-TW" altLang="en-US" sz="2400" b="1" dirty="0"/>
                  <a:t> </a:t>
                </a:r>
                <a:r>
                  <a:rPr lang="en-US" altLang="zh-TW" sz="2400" dirty="0"/>
                  <a:t>and </a:t>
                </a:r>
                <a:r>
                  <a:rPr lang="en-US" altLang="zh-TW" sz="2400" b="1" dirty="0"/>
                  <a:t>covariance matrix </a:t>
                </a:r>
                <a14:m>
                  <m:oMath xmlns:m="http://schemas.openxmlformats.org/officeDocument/2006/math">
                    <m:r>
                      <a:rPr lang="el-GR" altLang="zh-TW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E724971-3C40-4785-87AE-68707A168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37" y="1981632"/>
                <a:ext cx="7746268" cy="830997"/>
              </a:xfrm>
              <a:prstGeom prst="rect">
                <a:avLst/>
              </a:prstGeom>
              <a:blipFill>
                <a:blip r:embed="rId8"/>
                <a:stretch>
                  <a:fillRect l="-1260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42D13FC-128D-4A53-8F63-B06169F45415}"/>
                  </a:ext>
                </a:extLst>
              </p:cNvPr>
              <p:cNvSpPr txBox="1"/>
              <p:nvPr/>
            </p:nvSpPr>
            <p:spPr>
              <a:xfrm>
                <a:off x="4179409" y="3620139"/>
                <a:ext cx="4868897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zh-TW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zh-TW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zh-TW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zh-TW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42D13FC-128D-4A53-8F63-B06169F45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409" y="3620139"/>
                <a:ext cx="4868897" cy="406714"/>
              </a:xfrm>
              <a:prstGeom prst="rect">
                <a:avLst/>
              </a:prstGeom>
              <a:blipFill>
                <a:blip r:embed="rId9"/>
                <a:stretch>
                  <a:fillRect l="-1128" b="-238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4C215DED-A84E-4F7F-8D69-D9BD04BCFCA4}"/>
                  </a:ext>
                </a:extLst>
              </p:cNvPr>
              <p:cNvSpPr txBox="1"/>
              <p:nvPr/>
            </p:nvSpPr>
            <p:spPr>
              <a:xfrm>
                <a:off x="5670865" y="4823833"/>
                <a:ext cx="323261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altLang="zh-TW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TW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zh-TW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zh-TW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4C215DED-A84E-4F7F-8D69-D9BD04BCF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865" y="4823833"/>
                <a:ext cx="3232615" cy="525016"/>
              </a:xfrm>
              <a:prstGeom prst="rect">
                <a:avLst/>
              </a:prstGeom>
              <a:blipFill>
                <a:blip r:embed="rId10"/>
                <a:stretch>
                  <a:fillRect l="-1695" b="-139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5CCE692D-3077-40A6-8380-FC17C8D7CB02}"/>
              </a:ext>
            </a:extLst>
          </p:cNvPr>
          <p:cNvSpPr/>
          <p:nvPr/>
        </p:nvSpPr>
        <p:spPr>
          <a:xfrm>
            <a:off x="4693820" y="3403137"/>
            <a:ext cx="673564" cy="26581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9CCF198D-2B7F-43A4-87A6-4D900C8DB450}"/>
              </a:ext>
            </a:extLst>
          </p:cNvPr>
          <p:cNvSpPr/>
          <p:nvPr/>
        </p:nvSpPr>
        <p:spPr>
          <a:xfrm rot="16200000">
            <a:off x="5048470" y="4708503"/>
            <a:ext cx="356998" cy="67022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8C647D8-4A01-4BDA-9B59-A34C3F010C1D}"/>
                  </a:ext>
                </a:extLst>
              </p:cNvPr>
              <p:cNvSpPr txBox="1"/>
              <p:nvPr/>
            </p:nvSpPr>
            <p:spPr>
              <a:xfrm>
                <a:off x="541271" y="5584353"/>
                <a:ext cx="1889428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8C647D8-4A01-4BDA-9B59-A34C3F010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71" y="5584353"/>
                <a:ext cx="1889428" cy="10384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86D7C08-BCFC-4702-97B7-0D69F1465D12}"/>
                  </a:ext>
                </a:extLst>
              </p:cNvPr>
              <p:cNvSpPr txBox="1"/>
              <p:nvPr/>
            </p:nvSpPr>
            <p:spPr>
              <a:xfrm>
                <a:off x="4030696" y="5337299"/>
                <a:ext cx="383957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TW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86D7C08-BCFC-4702-97B7-0D69F1465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696" y="5337299"/>
                <a:ext cx="3839577" cy="103848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055EF73-39CA-4CB2-AA3B-DED947445B49}"/>
                  </a:ext>
                </a:extLst>
              </p:cNvPr>
              <p:cNvSpPr txBox="1"/>
              <p:nvPr/>
            </p:nvSpPr>
            <p:spPr>
              <a:xfrm>
                <a:off x="1296159" y="3173852"/>
                <a:ext cx="2455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055EF73-39CA-4CB2-AA3B-DED947445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159" y="3173852"/>
                <a:ext cx="245516" cy="369332"/>
              </a:xfrm>
              <a:prstGeom prst="rect">
                <a:avLst/>
              </a:prstGeom>
              <a:blipFill>
                <a:blip r:embed="rId13"/>
                <a:stretch>
                  <a:fillRect l="-30000" r="-25000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橢圓 22">
            <a:extLst>
              <a:ext uri="{FF2B5EF4-FFF2-40B4-BE49-F238E27FC236}">
                <a16:creationId xmlns:a16="http://schemas.microsoft.com/office/drawing/2014/main" id="{81BCA107-7CB3-4057-B477-F19CF974FB95}"/>
              </a:ext>
            </a:extLst>
          </p:cNvPr>
          <p:cNvSpPr/>
          <p:nvPr/>
        </p:nvSpPr>
        <p:spPr>
          <a:xfrm>
            <a:off x="1145167" y="3340465"/>
            <a:ext cx="125343" cy="1253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5005A51-7822-4C7C-A0B2-4A85217A929A}"/>
              </a:ext>
            </a:extLst>
          </p:cNvPr>
          <p:cNvSpPr/>
          <p:nvPr/>
        </p:nvSpPr>
        <p:spPr>
          <a:xfrm>
            <a:off x="2449034" y="4085533"/>
            <a:ext cx="125343" cy="1253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38C1E5ED-B76A-4533-A7EA-9CE2C706EBAB}"/>
              </a:ext>
            </a:extLst>
          </p:cNvPr>
          <p:cNvSpPr/>
          <p:nvPr/>
        </p:nvSpPr>
        <p:spPr>
          <a:xfrm>
            <a:off x="661738" y="3088174"/>
            <a:ext cx="1092200" cy="629923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B1389752-80E3-43BF-B209-DBB277B484F1}"/>
              </a:ext>
            </a:extLst>
          </p:cNvPr>
          <p:cNvSpPr/>
          <p:nvPr/>
        </p:nvSpPr>
        <p:spPr>
          <a:xfrm rot="17924142">
            <a:off x="1988332" y="3833242"/>
            <a:ext cx="1092200" cy="629923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6E3677B5-5E35-4CA1-8595-36525048004A}"/>
                  </a:ext>
                </a:extLst>
              </p:cNvPr>
              <p:cNvSpPr txBox="1"/>
              <p:nvPr/>
            </p:nvSpPr>
            <p:spPr>
              <a:xfrm>
                <a:off x="2526550" y="3716201"/>
                <a:ext cx="2455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6E3677B5-5E35-4CA1-8595-365250480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550" y="3716201"/>
                <a:ext cx="245516" cy="369332"/>
              </a:xfrm>
              <a:prstGeom prst="rect">
                <a:avLst/>
              </a:prstGeom>
              <a:blipFill>
                <a:blip r:embed="rId14"/>
                <a:stretch>
                  <a:fillRect l="-26829" r="-24390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8C4C50B-8F55-4340-AC65-8402BDD148D6}"/>
                  </a:ext>
                </a:extLst>
              </p:cNvPr>
              <p:cNvSpPr txBox="1"/>
              <p:nvPr/>
            </p:nvSpPr>
            <p:spPr>
              <a:xfrm>
                <a:off x="2693552" y="4109312"/>
                <a:ext cx="1155039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small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8C4C50B-8F55-4340-AC65-8402BDD14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552" y="4109312"/>
                <a:ext cx="1155039" cy="461665"/>
              </a:xfrm>
              <a:prstGeom prst="rect">
                <a:avLst/>
              </a:prstGeom>
              <a:blipFill>
                <a:blip r:embed="rId15"/>
                <a:stretch>
                  <a:fillRect l="-4737"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06C7F08C-A306-42C5-A77D-515ECAAF92B4}"/>
                  </a:ext>
                </a:extLst>
              </p:cNvPr>
              <p:cNvSpPr txBox="1"/>
              <p:nvPr/>
            </p:nvSpPr>
            <p:spPr>
              <a:xfrm>
                <a:off x="748559" y="3656991"/>
                <a:ext cx="1155039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large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06C7F08C-A306-42C5-A77D-515ECAAF9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59" y="3656991"/>
                <a:ext cx="1155039" cy="461665"/>
              </a:xfrm>
              <a:prstGeom prst="rect">
                <a:avLst/>
              </a:prstGeom>
              <a:blipFill>
                <a:blip r:embed="rId16"/>
                <a:stretch>
                  <a:fillRect l="-3158"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8A93A06-B78F-47EB-8985-BEFF1105DE75}"/>
                  </a:ext>
                </a:extLst>
              </p:cNvPr>
              <p:cNvSpPr txBox="1"/>
              <p:nvPr/>
            </p:nvSpPr>
            <p:spPr>
              <a:xfrm>
                <a:off x="2430699" y="5828138"/>
                <a:ext cx="1189172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.29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0.73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8A93A06-B78F-47EB-8985-BEFF1105D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699" y="5828138"/>
                <a:ext cx="1189172" cy="6572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BF3BF542-075A-479E-AFD5-0C4B7EF74447}"/>
                  </a:ext>
                </a:extLst>
              </p:cNvPr>
              <p:cNvSpPr txBox="1"/>
              <p:nvPr/>
            </p:nvSpPr>
            <p:spPr>
              <a:xfrm>
                <a:off x="6979085" y="6058690"/>
                <a:ext cx="2069221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.04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BF3BF542-075A-479E-AFD5-0C4B7EF74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085" y="6058690"/>
                <a:ext cx="2069221" cy="65729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55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2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68C005AF-2718-4782-8A4F-9077CAD0E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61" y="3202949"/>
            <a:ext cx="5362403" cy="3550551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BC0CF732-EB2D-44C1-93D4-464A8A009CE8}"/>
              </a:ext>
            </a:extLst>
          </p:cNvPr>
          <p:cNvGrpSpPr/>
          <p:nvPr/>
        </p:nvGrpSpPr>
        <p:grpSpPr>
          <a:xfrm>
            <a:off x="4624652" y="1206259"/>
            <a:ext cx="4194583" cy="657296"/>
            <a:chOff x="2757752" y="358034"/>
            <a:chExt cx="4194583" cy="6572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AE6C59FC-BACE-4D46-9B10-BDD1B8DB95E4}"/>
                    </a:ext>
                  </a:extLst>
                </p:cNvPr>
                <p:cNvSpPr txBox="1"/>
                <p:nvPr/>
              </p:nvSpPr>
              <p:spPr>
                <a:xfrm>
                  <a:off x="2757752" y="488482"/>
                  <a:ext cx="36728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AE6C59FC-BACE-4D46-9B10-BDD1B8DB95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7752" y="488482"/>
                  <a:ext cx="36728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0000" r="-3333" b="-229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CD6041B1-6448-4A06-AD5D-08B6816CC179}"/>
                    </a:ext>
                  </a:extLst>
                </p:cNvPr>
                <p:cNvSpPr txBox="1"/>
                <p:nvPr/>
              </p:nvSpPr>
              <p:spPr>
                <a:xfrm>
                  <a:off x="4514360" y="502016"/>
                  <a:ext cx="36875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TW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CD6041B1-6448-4A06-AD5D-08B6816CC1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4360" y="502016"/>
                  <a:ext cx="36875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0000" r="-3333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C53A182B-103A-4E49-8E2B-27260C1074A1}"/>
                    </a:ext>
                  </a:extLst>
                </p:cNvPr>
                <p:cNvSpPr txBox="1"/>
                <p:nvPr/>
              </p:nvSpPr>
              <p:spPr>
                <a:xfrm>
                  <a:off x="3100093" y="358034"/>
                  <a:ext cx="1189172" cy="6572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.29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0.73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C53A182B-103A-4E49-8E2B-27260C1074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0093" y="358034"/>
                  <a:ext cx="1189172" cy="6572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F4D46479-C009-48EE-B894-82782A5CD1BE}"/>
                    </a:ext>
                  </a:extLst>
                </p:cNvPr>
                <p:cNvSpPr txBox="1"/>
                <p:nvPr/>
              </p:nvSpPr>
              <p:spPr>
                <a:xfrm>
                  <a:off x="4883114" y="358034"/>
                  <a:ext cx="2069221" cy="6572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.04</m:t>
                                  </m:r>
                                </m: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.0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F4D46479-C009-48EE-B894-82782A5CD1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3114" y="358034"/>
                  <a:ext cx="2069221" cy="6572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126F027-65DE-43D8-88CF-E31A3D7BD061}"/>
                  </a:ext>
                </a:extLst>
              </p:cNvPr>
              <p:cNvSpPr txBox="1"/>
              <p:nvPr/>
            </p:nvSpPr>
            <p:spPr>
              <a:xfrm>
                <a:off x="328134" y="246069"/>
                <a:ext cx="786112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TW" sz="240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126F027-65DE-43D8-88CF-E31A3D7BD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34" y="246069"/>
                <a:ext cx="7861126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>
            <a:extLst>
              <a:ext uri="{FF2B5EF4-FFF2-40B4-BE49-F238E27FC236}">
                <a16:creationId xmlns:a16="http://schemas.microsoft.com/office/drawing/2014/main" id="{0EFF2938-B124-4745-8A90-B799C8337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3317" y="3204600"/>
            <a:ext cx="5293291" cy="3518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EDE01A1-9EEF-4D8F-B930-76E3F799E6BC}"/>
                  </a:ext>
                </a:extLst>
              </p:cNvPr>
              <p:cNvSpPr txBox="1"/>
              <p:nvPr/>
            </p:nvSpPr>
            <p:spPr>
              <a:xfrm>
                <a:off x="164025" y="4370204"/>
                <a:ext cx="3201989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The colors represents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p>
                          <m:sSup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TW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EDE01A1-9EEF-4D8F-B930-76E3F799E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25" y="4370204"/>
                <a:ext cx="3201989" cy="860748"/>
              </a:xfrm>
              <a:prstGeom prst="rect">
                <a:avLst/>
              </a:prstGeom>
              <a:blipFill>
                <a:blip r:embed="rId9"/>
                <a:stretch>
                  <a:fillRect l="-3048" t="-5674" b="-127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FDB8A2C-4073-4717-9BDB-358583B126A5}"/>
                  </a:ext>
                </a:extLst>
              </p:cNvPr>
              <p:cNvSpPr/>
              <p:nvPr/>
            </p:nvSpPr>
            <p:spPr>
              <a:xfrm>
                <a:off x="328134" y="2012986"/>
                <a:ext cx="5078377" cy="105157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𝑛𝑜𝑟𝑚𝑎𝑙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TW" sz="240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𝑎𝑛𝑜𝑚𝑎𝑙𝑦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TW" sz="240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FDB8A2C-4073-4717-9BDB-358583B12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34" y="2012986"/>
                <a:ext cx="5078377" cy="10515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7572A43-B71C-444A-BFBA-2FB45C3B0D44}"/>
                  </a:ext>
                </a:extLst>
              </p:cNvPr>
              <p:cNvSpPr/>
              <p:nvPr/>
            </p:nvSpPr>
            <p:spPr>
              <a:xfrm>
                <a:off x="5992015" y="2429149"/>
                <a:ext cx="23984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a </a:t>
                </a:r>
                <a:r>
                  <a:rPr lang="zh-TW" altLang="en-US" sz="2400" dirty="0"/>
                  <a:t>contour </a:t>
                </a:r>
                <a:r>
                  <a:rPr lang="en-US" altLang="zh-TW" sz="2400" dirty="0"/>
                  <a:t>line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7572A43-B71C-444A-BFBA-2FB45C3B0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015" y="2429149"/>
                <a:ext cx="2398413" cy="461665"/>
              </a:xfrm>
              <a:prstGeom prst="rect">
                <a:avLst/>
              </a:prstGeom>
              <a:blipFill>
                <a:blip r:embed="rId11"/>
                <a:stretch>
                  <a:fillRect l="-763" t="-10526" r="-2799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31FEC494-80C4-473A-A975-7139C2165A93}"/>
              </a:ext>
            </a:extLst>
          </p:cNvPr>
          <p:cNvSpPr/>
          <p:nvPr/>
        </p:nvSpPr>
        <p:spPr>
          <a:xfrm>
            <a:off x="7784624" y="2875495"/>
            <a:ext cx="328404" cy="818707"/>
          </a:xfrm>
          <a:custGeom>
            <a:avLst/>
            <a:gdLst>
              <a:gd name="connsiteX0" fmla="*/ 0 w 328404"/>
              <a:gd name="connsiteY0" fmla="*/ 0 h 818707"/>
              <a:gd name="connsiteX1" fmla="*/ 318977 w 328404"/>
              <a:gd name="connsiteY1" fmla="*/ 329610 h 818707"/>
              <a:gd name="connsiteX2" fmla="*/ 212651 w 328404"/>
              <a:gd name="connsiteY2" fmla="*/ 818707 h 8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8404" h="818707">
                <a:moveTo>
                  <a:pt x="0" y="0"/>
                </a:moveTo>
                <a:cubicBezTo>
                  <a:pt x="141767" y="96579"/>
                  <a:pt x="283535" y="193159"/>
                  <a:pt x="318977" y="329610"/>
                </a:cubicBezTo>
                <a:cubicBezTo>
                  <a:pt x="354419" y="466061"/>
                  <a:pt x="283535" y="642384"/>
                  <a:pt x="212651" y="818707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990E9AF-233C-4E5D-9DA0-258BA6A865FD}"/>
              </a:ext>
            </a:extLst>
          </p:cNvPr>
          <p:cNvSpPr txBox="1"/>
          <p:nvPr/>
        </p:nvSpPr>
        <p:spPr>
          <a:xfrm rot="16200000">
            <a:off x="2013473" y="4469621"/>
            <a:ext cx="2752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無政府狀態發言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1E34839-A2CA-4437-B904-AD04FAE5E88F}"/>
              </a:ext>
            </a:extLst>
          </p:cNvPr>
          <p:cNvSpPr txBox="1"/>
          <p:nvPr/>
        </p:nvSpPr>
        <p:spPr>
          <a:xfrm>
            <a:off x="4844195" y="5929956"/>
            <a:ext cx="326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說垃圾話</a:t>
            </a: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98270574-3EC9-4653-8084-EF37C0C287D8}"/>
              </a:ext>
            </a:extLst>
          </p:cNvPr>
          <p:cNvSpPr/>
          <p:nvPr/>
        </p:nvSpPr>
        <p:spPr>
          <a:xfrm>
            <a:off x="7784624" y="3961085"/>
            <a:ext cx="138224" cy="1382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F392C7D7-4949-4CB1-9ED8-0610722A8B85}"/>
              </a:ext>
            </a:extLst>
          </p:cNvPr>
          <p:cNvSpPr/>
          <p:nvPr/>
        </p:nvSpPr>
        <p:spPr>
          <a:xfrm>
            <a:off x="4429556" y="6061772"/>
            <a:ext cx="138224" cy="1382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D637248E-3BA3-4E73-BE27-C93A506367D8}"/>
                  </a:ext>
                </a:extLst>
              </p:cNvPr>
              <p:cNvSpPr txBox="1"/>
              <p:nvPr/>
            </p:nvSpPr>
            <p:spPr>
              <a:xfrm>
                <a:off x="6553200" y="3955327"/>
                <a:ext cx="1231424" cy="46166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𝑛𝑜𝑟𝑚𝑎𝑙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D637248E-3BA3-4E73-BE27-C93A50636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3955327"/>
                <a:ext cx="123142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72337D3F-0955-4598-A0B0-9F2C3E9FBF87}"/>
                  </a:ext>
                </a:extLst>
              </p:cNvPr>
              <p:cNvSpPr txBox="1"/>
              <p:nvPr/>
            </p:nvSpPr>
            <p:spPr>
              <a:xfrm>
                <a:off x="2975113" y="5926994"/>
                <a:ext cx="1454443" cy="46166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𝑎𝑛𝑜𝑚𝑎𝑙𝑦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72337D3F-0955-4598-A0B0-9F2C3E9FB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113" y="5926994"/>
                <a:ext cx="1454443" cy="461665"/>
              </a:xfrm>
              <a:prstGeom prst="rect">
                <a:avLst/>
              </a:prstGeom>
              <a:blipFill>
                <a:blip r:embed="rId13"/>
                <a:stretch>
                  <a:fillRect l="-1250" r="-833" b="-155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11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 animBg="1"/>
      <p:bldP spid="21" grpId="0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0AC5FAB-3FFF-4B34-BE00-AE0A1B337CB4}"/>
                  </a:ext>
                </a:extLst>
              </p:cNvPr>
              <p:cNvSpPr/>
              <p:nvPr/>
            </p:nvSpPr>
            <p:spPr>
              <a:xfrm>
                <a:off x="230471" y="2351726"/>
                <a:ext cx="4670659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: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Percent of messages that are spam (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說垃圾話</a:t>
                </a:r>
                <a:r>
                  <a:rPr lang="en-US" altLang="zh-TW" sz="2400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: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Percent of button inputs during anarchy mode (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無政府狀態發言</a:t>
                </a:r>
                <a:r>
                  <a:rPr lang="en-US" altLang="zh-TW" sz="2400" dirty="0"/>
                  <a:t>)</a:t>
                </a:r>
                <a:endParaRPr lang="zh-TW" alt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sz="2400" dirty="0"/>
                  <a:t>: Percent of button inputs that are START (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按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START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鍵</a:t>
                </a:r>
                <a:r>
                  <a:rPr lang="en-US" altLang="zh-TW" sz="2400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TW" sz="2400" dirty="0"/>
                  <a:t>: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Percent of button inputs that are in the top 1 group (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跟大家一樣</a:t>
                </a:r>
                <a:r>
                  <a:rPr lang="en-US" altLang="zh-TW" sz="2400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TW" sz="2400" dirty="0"/>
                  <a:t>: Percent of button inputs that are in the bottom 1 group (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唱反調</a:t>
                </a:r>
                <a:r>
                  <a:rPr lang="en-US" altLang="zh-TW" sz="2400" dirty="0"/>
                  <a:t>)</a:t>
                </a: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0AC5FAB-3FFF-4B34-BE00-AE0A1B337C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71" y="2351726"/>
                <a:ext cx="4670659" cy="3785652"/>
              </a:xfrm>
              <a:prstGeom prst="rect">
                <a:avLst/>
              </a:prstGeom>
              <a:blipFill>
                <a:blip r:embed="rId3"/>
                <a:stretch>
                  <a:fillRect l="-2089" t="-1288" r="-1436" b="-27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6AD1B90-8CE7-4290-A696-9F158A9EC939}"/>
                  </a:ext>
                </a:extLst>
              </p:cNvPr>
              <p:cNvSpPr/>
              <p:nvPr/>
            </p:nvSpPr>
            <p:spPr>
              <a:xfrm>
                <a:off x="384145" y="708892"/>
                <a:ext cx="4363310" cy="105157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𝑛𝑜𝑟𝑚𝑎𝑙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TW" sz="240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𝑎𝑛𝑜𝑚𝑎𝑙𝑦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TW" sz="240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6AD1B90-8CE7-4290-A696-9F158A9EC9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45" y="708892"/>
                <a:ext cx="4363310" cy="10515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群組 13">
            <a:extLst>
              <a:ext uri="{FF2B5EF4-FFF2-40B4-BE49-F238E27FC236}">
                <a16:creationId xmlns:a16="http://schemas.microsoft.com/office/drawing/2014/main" id="{5BABCC7A-9213-4156-9A3A-030B91AA90EF}"/>
              </a:ext>
            </a:extLst>
          </p:cNvPr>
          <p:cNvGrpSpPr/>
          <p:nvPr/>
        </p:nvGrpSpPr>
        <p:grpSpPr>
          <a:xfrm>
            <a:off x="6270528" y="1116837"/>
            <a:ext cx="1792927" cy="727095"/>
            <a:chOff x="5993039" y="2937528"/>
            <a:chExt cx="1792927" cy="727095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6308B5B2-D543-4F4F-BF09-998CC3AE976F}"/>
                </a:ext>
              </a:extLst>
            </p:cNvPr>
            <p:cNvSpPr/>
            <p:nvPr/>
          </p:nvSpPr>
          <p:spPr>
            <a:xfrm>
              <a:off x="6028476" y="2937528"/>
              <a:ext cx="1722052" cy="7270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BD5AAC6B-EF2E-4A4B-A055-049F96725E9F}"/>
                    </a:ext>
                  </a:extLst>
                </p:cNvPr>
                <p:cNvSpPr/>
                <p:nvPr/>
              </p:nvSpPr>
              <p:spPr>
                <a:xfrm>
                  <a:off x="5993039" y="3055368"/>
                  <a:ext cx="1792927" cy="4914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sz="24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BD5AAC6B-EF2E-4A4B-A055-049F96725E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3039" y="3055368"/>
                  <a:ext cx="1792927" cy="491417"/>
                </a:xfrm>
                <a:prstGeom prst="rect">
                  <a:avLst/>
                </a:prstGeom>
                <a:blipFill>
                  <a:blip r:embed="rId5"/>
                  <a:stretch>
                    <a:fillRect l="-680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49E3183-392D-4E93-97E4-BDFFE013485E}"/>
              </a:ext>
            </a:extLst>
          </p:cNvPr>
          <p:cNvSpPr/>
          <p:nvPr/>
        </p:nvSpPr>
        <p:spPr>
          <a:xfrm>
            <a:off x="230471" y="1843932"/>
            <a:ext cx="24191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i="1" u="sng" dirty="0"/>
              <a:t>More Features</a:t>
            </a:r>
            <a:endParaRPr lang="zh-TW" altLang="en-US" sz="2800" b="1" i="1" u="sng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D381C0E-D282-4A38-BDF5-17CC75514B2A}"/>
              </a:ext>
            </a:extLst>
          </p:cNvPr>
          <p:cNvGrpSpPr/>
          <p:nvPr/>
        </p:nvGrpSpPr>
        <p:grpSpPr>
          <a:xfrm>
            <a:off x="6270526" y="4957883"/>
            <a:ext cx="1792927" cy="727095"/>
            <a:chOff x="5993039" y="2937528"/>
            <a:chExt cx="1792927" cy="727095"/>
          </a:xfrm>
        </p:grpSpPr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D9250C41-621A-4209-B576-B64C04FC594F}"/>
                </a:ext>
              </a:extLst>
            </p:cNvPr>
            <p:cNvSpPr/>
            <p:nvPr/>
          </p:nvSpPr>
          <p:spPr>
            <a:xfrm>
              <a:off x="6028476" y="2937528"/>
              <a:ext cx="1722052" cy="7270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F332E32-E416-46F6-95E1-4BC0DA06B76D}"/>
                    </a:ext>
                  </a:extLst>
                </p:cNvPr>
                <p:cNvSpPr/>
                <p:nvPr/>
              </p:nvSpPr>
              <p:spPr>
                <a:xfrm>
                  <a:off x="5993039" y="3055368"/>
                  <a:ext cx="1792927" cy="4914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sz="24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F332E32-E416-46F6-95E1-4BC0DA06B7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3039" y="3055368"/>
                  <a:ext cx="1792927" cy="491417"/>
                </a:xfrm>
                <a:prstGeom prst="rect">
                  <a:avLst/>
                </a:prstGeom>
                <a:blipFill>
                  <a:blip r:embed="rId6"/>
                  <a:stretch>
                    <a:fillRect l="-680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2BB9E6FB-443E-4067-85F2-01F9C866D252}"/>
              </a:ext>
            </a:extLst>
          </p:cNvPr>
          <p:cNvSpPr/>
          <p:nvPr/>
        </p:nvSpPr>
        <p:spPr>
          <a:xfrm>
            <a:off x="8302909" y="1271690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-16</a:t>
            </a:r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199443-35FA-4780-B288-743BA96FA9BD}"/>
              </a:ext>
            </a:extLst>
          </p:cNvPr>
          <p:cNvSpPr/>
          <p:nvPr/>
        </p:nvSpPr>
        <p:spPr>
          <a:xfrm>
            <a:off x="8355013" y="5109507"/>
            <a:ext cx="553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-2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AC930972-B1C5-4F14-84A8-FD09ED5EAE39}"/>
                  </a:ext>
                </a:extLst>
              </p:cNvPr>
              <p:cNvSpPr txBox="1"/>
              <p:nvPr/>
            </p:nvSpPr>
            <p:spPr>
              <a:xfrm>
                <a:off x="5223427" y="597990"/>
                <a:ext cx="686726" cy="1698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1.0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AC930972-B1C5-4F14-84A8-FD09ED5EA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427" y="597990"/>
                <a:ext cx="686726" cy="16982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EEB3C364-1146-4938-AEE3-F3BA2BD6EBC4}"/>
                  </a:ext>
                </a:extLst>
              </p:cNvPr>
              <p:cNvSpPr txBox="1"/>
              <p:nvPr/>
            </p:nvSpPr>
            <p:spPr>
              <a:xfrm>
                <a:off x="5223425" y="4457444"/>
                <a:ext cx="686726" cy="1698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EEB3C364-1146-4938-AEE3-F3BA2BD6E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425" y="4457444"/>
                <a:ext cx="686726" cy="16982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F61B308F-3895-4374-B1F6-0F5BFBD0C23D}"/>
              </a:ext>
            </a:extLst>
          </p:cNvPr>
          <p:cNvSpPr/>
          <p:nvPr/>
        </p:nvSpPr>
        <p:spPr>
          <a:xfrm>
            <a:off x="5928311" y="1188258"/>
            <a:ext cx="288623" cy="5842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16998605-2F3A-418F-B800-88B09BA6094E}"/>
              </a:ext>
            </a:extLst>
          </p:cNvPr>
          <p:cNvSpPr/>
          <p:nvPr/>
        </p:nvSpPr>
        <p:spPr>
          <a:xfrm>
            <a:off x="8063454" y="1188257"/>
            <a:ext cx="288623" cy="5842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37D46BD1-2819-4349-A7DD-EFB92C5898ED}"/>
              </a:ext>
            </a:extLst>
          </p:cNvPr>
          <p:cNvSpPr/>
          <p:nvPr/>
        </p:nvSpPr>
        <p:spPr>
          <a:xfrm>
            <a:off x="5907391" y="5048213"/>
            <a:ext cx="288623" cy="5842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BBF900F5-3CCF-4660-8B0D-1507AFEA6D65}"/>
              </a:ext>
            </a:extLst>
          </p:cNvPr>
          <p:cNvSpPr/>
          <p:nvPr/>
        </p:nvSpPr>
        <p:spPr>
          <a:xfrm>
            <a:off x="8063451" y="5029304"/>
            <a:ext cx="288623" cy="5842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AB62C20-877A-40AE-89EB-359310A329E8}"/>
              </a:ext>
            </a:extLst>
          </p:cNvPr>
          <p:cNvGrpSpPr/>
          <p:nvPr/>
        </p:nvGrpSpPr>
        <p:grpSpPr>
          <a:xfrm>
            <a:off x="6270527" y="3037360"/>
            <a:ext cx="1792927" cy="727095"/>
            <a:chOff x="5993039" y="2937528"/>
            <a:chExt cx="1792927" cy="727095"/>
          </a:xfrm>
        </p:grpSpPr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BD07B92B-F6E5-4EE1-B1D4-21B03B64A85C}"/>
                </a:ext>
              </a:extLst>
            </p:cNvPr>
            <p:cNvSpPr/>
            <p:nvPr/>
          </p:nvSpPr>
          <p:spPr>
            <a:xfrm>
              <a:off x="6028476" y="2937528"/>
              <a:ext cx="1722052" cy="7270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FE007DC3-AC97-4FBA-948B-152658EA7512}"/>
                    </a:ext>
                  </a:extLst>
                </p:cNvPr>
                <p:cNvSpPr/>
                <p:nvPr/>
              </p:nvSpPr>
              <p:spPr>
                <a:xfrm>
                  <a:off x="5993039" y="3055368"/>
                  <a:ext cx="1792927" cy="4914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sz="24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FE007DC3-AC97-4FBA-948B-152658EA75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3039" y="3055368"/>
                  <a:ext cx="1792927" cy="491417"/>
                </a:xfrm>
                <a:prstGeom prst="rect">
                  <a:avLst/>
                </a:prstGeom>
                <a:blipFill>
                  <a:blip r:embed="rId9"/>
                  <a:stretch>
                    <a:fillRect l="-680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A49C0503-E37E-4FC4-A56C-97F249BB2E07}"/>
              </a:ext>
            </a:extLst>
          </p:cNvPr>
          <p:cNvSpPr/>
          <p:nvPr/>
        </p:nvSpPr>
        <p:spPr>
          <a:xfrm>
            <a:off x="8302908" y="3192213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-22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6BD4F4B9-9E52-435F-8A8D-77947B8468C3}"/>
                  </a:ext>
                </a:extLst>
              </p:cNvPr>
              <p:cNvSpPr txBox="1"/>
              <p:nvPr/>
            </p:nvSpPr>
            <p:spPr>
              <a:xfrm>
                <a:off x="5223426" y="2518513"/>
                <a:ext cx="686726" cy="1698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6BD4F4B9-9E52-435F-8A8D-77947B846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426" y="2518513"/>
                <a:ext cx="686726" cy="16982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9C5A3703-8F37-41FC-8D74-A1BA4DC9F4C7}"/>
              </a:ext>
            </a:extLst>
          </p:cNvPr>
          <p:cNvSpPr/>
          <p:nvPr/>
        </p:nvSpPr>
        <p:spPr>
          <a:xfrm>
            <a:off x="5928310" y="3108781"/>
            <a:ext cx="288623" cy="5842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7A91EB4D-EF93-4743-8934-375B86FB5D3B}"/>
              </a:ext>
            </a:extLst>
          </p:cNvPr>
          <p:cNvSpPr/>
          <p:nvPr/>
        </p:nvSpPr>
        <p:spPr>
          <a:xfrm>
            <a:off x="8063453" y="3108780"/>
            <a:ext cx="288623" cy="5842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26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  <p:bldP spid="27" grpId="0"/>
      <p:bldP spid="29" grpId="0" animBg="1"/>
      <p:bldP spid="30" grpId="0" animBg="1"/>
      <p:bldP spid="31" grpId="0" animBg="1"/>
      <p:bldP spid="32" grpId="0" animBg="1"/>
      <p:bldP spid="36" grpId="0"/>
      <p:bldP spid="37" grpId="0"/>
      <p:bldP spid="38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BC91BBB-8610-4DA4-9A2A-17D5B1800411}"/>
              </a:ext>
            </a:extLst>
          </p:cNvPr>
          <p:cNvSpPr/>
          <p:nvPr/>
        </p:nvSpPr>
        <p:spPr>
          <a:xfrm>
            <a:off x="2346184" y="1855537"/>
            <a:ext cx="1593273" cy="117763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E4822AA-97CB-4D3E-9F53-4C49AD3E71C6}"/>
              </a:ext>
            </a:extLst>
          </p:cNvPr>
          <p:cNvSpPr/>
          <p:nvPr/>
        </p:nvSpPr>
        <p:spPr>
          <a:xfrm>
            <a:off x="5433582" y="1855537"/>
            <a:ext cx="1593273" cy="117763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373576-9B07-4F24-9279-34CF793EB193}"/>
              </a:ext>
            </a:extLst>
          </p:cNvPr>
          <p:cNvSpPr/>
          <p:nvPr/>
        </p:nvSpPr>
        <p:spPr>
          <a:xfrm>
            <a:off x="4539099" y="1917882"/>
            <a:ext cx="290946" cy="105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11A26BA-7F7F-4D6C-A7D0-995F3A936563}"/>
              </a:ext>
            </a:extLst>
          </p:cNvPr>
          <p:cNvCxnSpPr/>
          <p:nvPr/>
        </p:nvCxnSpPr>
        <p:spPr>
          <a:xfrm>
            <a:off x="3939457" y="2499773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B9E96D3-ABA2-42AA-8D10-7B569D660C7B}"/>
              </a:ext>
            </a:extLst>
          </p:cNvPr>
          <p:cNvCxnSpPr/>
          <p:nvPr/>
        </p:nvCxnSpPr>
        <p:spPr>
          <a:xfrm>
            <a:off x="4833940" y="2513628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4D07EF4-0373-444B-BF16-A704B4FA97B4}"/>
              </a:ext>
            </a:extLst>
          </p:cNvPr>
          <p:cNvCxnSpPr/>
          <p:nvPr/>
        </p:nvCxnSpPr>
        <p:spPr>
          <a:xfrm>
            <a:off x="1711468" y="2478992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BEFC5106-DBF0-40D6-B0A2-985D0EC1CC0A}"/>
              </a:ext>
            </a:extLst>
          </p:cNvPr>
          <p:cNvCxnSpPr/>
          <p:nvPr/>
        </p:nvCxnSpPr>
        <p:spPr>
          <a:xfrm>
            <a:off x="7026855" y="2499773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D3D4F09-DD05-4E76-96D5-15201E5E709C}"/>
              </a:ext>
            </a:extLst>
          </p:cNvPr>
          <p:cNvSpPr txBox="1"/>
          <p:nvPr/>
        </p:nvSpPr>
        <p:spPr>
          <a:xfrm>
            <a:off x="4074753" y="2921164"/>
            <a:ext cx="1223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8FF6639-C876-4B76-A720-B9318AE74C20}"/>
              </a:ext>
            </a:extLst>
          </p:cNvPr>
          <p:cNvCxnSpPr/>
          <p:nvPr/>
        </p:nvCxnSpPr>
        <p:spPr>
          <a:xfrm rot="5400000">
            <a:off x="7990231" y="1675614"/>
            <a:ext cx="50958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3E4A308-0381-4437-AD04-2271DEF78420}"/>
              </a:ext>
            </a:extLst>
          </p:cNvPr>
          <p:cNvCxnSpPr>
            <a:cxnSpLocks/>
          </p:cNvCxnSpPr>
          <p:nvPr/>
        </p:nvCxnSpPr>
        <p:spPr>
          <a:xfrm flipH="1">
            <a:off x="1101806" y="1407485"/>
            <a:ext cx="71432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F609E05-FA46-471C-A256-D9914E286F09}"/>
              </a:ext>
            </a:extLst>
          </p:cNvPr>
          <p:cNvCxnSpPr/>
          <p:nvPr/>
        </p:nvCxnSpPr>
        <p:spPr>
          <a:xfrm rot="5400000">
            <a:off x="857197" y="1636879"/>
            <a:ext cx="50958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49">
            <a:extLst>
              <a:ext uri="{FF2B5EF4-FFF2-40B4-BE49-F238E27FC236}">
                <a16:creationId xmlns:a16="http://schemas.microsoft.com/office/drawing/2014/main" id="{DCFA92DE-24E8-48F1-88AA-FCE6EA39C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8197" y="1376489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FF0000"/>
                </a:solidFill>
              </a:rPr>
              <a:t>As close as possible</a:t>
            </a:r>
            <a:endParaRPr kumimoji="0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3521BF3-15F1-4235-9C19-70EA5B8ED143}"/>
              </a:ext>
            </a:extLst>
          </p:cNvPr>
          <p:cNvSpPr/>
          <p:nvPr/>
        </p:nvSpPr>
        <p:spPr>
          <a:xfrm>
            <a:off x="1865146" y="3353241"/>
            <a:ext cx="5616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Using training data to learn an </a:t>
            </a:r>
            <a:r>
              <a:rPr lang="en-US" altLang="zh-TW" sz="2400" b="1" i="1" u="sng" dirty="0"/>
              <a:t>autoencoder</a:t>
            </a:r>
            <a:endParaRPr lang="zh-TW" altLang="en-US" sz="2400" b="1" i="1" u="sng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B73CEBB0-0181-4172-AF97-E1F2CCAD01F8}"/>
              </a:ext>
            </a:extLst>
          </p:cNvPr>
          <p:cNvSpPr/>
          <p:nvPr/>
        </p:nvSpPr>
        <p:spPr>
          <a:xfrm>
            <a:off x="2349809" y="4817705"/>
            <a:ext cx="1593273" cy="117763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BCB525C-4093-4FCC-AF37-19594488B95C}"/>
              </a:ext>
            </a:extLst>
          </p:cNvPr>
          <p:cNvSpPr/>
          <p:nvPr/>
        </p:nvSpPr>
        <p:spPr>
          <a:xfrm>
            <a:off x="5437207" y="4817705"/>
            <a:ext cx="1593273" cy="117763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C616768-2BF7-4AA5-B76C-92D50BC7E403}"/>
              </a:ext>
            </a:extLst>
          </p:cNvPr>
          <p:cNvSpPr/>
          <p:nvPr/>
        </p:nvSpPr>
        <p:spPr>
          <a:xfrm>
            <a:off x="4542724" y="4880050"/>
            <a:ext cx="290946" cy="105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FBDD57B-09E6-422C-8160-DF914720E23C}"/>
              </a:ext>
            </a:extLst>
          </p:cNvPr>
          <p:cNvCxnSpPr/>
          <p:nvPr/>
        </p:nvCxnSpPr>
        <p:spPr>
          <a:xfrm>
            <a:off x="3943082" y="5461941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AAFF074D-8E7A-4E93-B0B4-1E9D4EF7B73A}"/>
              </a:ext>
            </a:extLst>
          </p:cNvPr>
          <p:cNvCxnSpPr/>
          <p:nvPr/>
        </p:nvCxnSpPr>
        <p:spPr>
          <a:xfrm>
            <a:off x="4837565" y="5475796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F977094-8BA0-4C88-941E-0C549315EC9F}"/>
              </a:ext>
            </a:extLst>
          </p:cNvPr>
          <p:cNvCxnSpPr/>
          <p:nvPr/>
        </p:nvCxnSpPr>
        <p:spPr>
          <a:xfrm>
            <a:off x="1715093" y="5441160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ED743B4-8D54-43FE-B51B-72F0BA604DD3}"/>
              </a:ext>
            </a:extLst>
          </p:cNvPr>
          <p:cNvCxnSpPr/>
          <p:nvPr/>
        </p:nvCxnSpPr>
        <p:spPr>
          <a:xfrm>
            <a:off x="7030480" y="5461941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A0ED2AA-0A03-4501-8367-972468E41BC4}"/>
              </a:ext>
            </a:extLst>
          </p:cNvPr>
          <p:cNvSpPr txBox="1"/>
          <p:nvPr/>
        </p:nvSpPr>
        <p:spPr>
          <a:xfrm>
            <a:off x="4078378" y="5883332"/>
            <a:ext cx="1223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A7FDD9A-C213-48D2-962F-14408F608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8" y="1879829"/>
            <a:ext cx="1197656" cy="109519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D0A2AF6-E461-42B8-9A46-4B5199AA3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46197" y="1943742"/>
            <a:ext cx="1197656" cy="1095195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BB3CB5B9-0BB9-43EC-95C9-25526D51A564}"/>
              </a:ext>
            </a:extLst>
          </p:cNvPr>
          <p:cNvSpPr txBox="1"/>
          <p:nvPr/>
        </p:nvSpPr>
        <p:spPr>
          <a:xfrm>
            <a:off x="1691139" y="78211"/>
            <a:ext cx="5981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i="1" u="sng" dirty="0"/>
              <a:t>Outlook: Auto-encoder</a:t>
            </a:r>
            <a:endParaRPr lang="zh-TW" altLang="en-US" sz="3200" b="1" i="1" u="sng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91D4D5F-9F5C-4F56-BBB0-F83575D6B585}"/>
              </a:ext>
            </a:extLst>
          </p:cNvPr>
          <p:cNvSpPr txBox="1"/>
          <p:nvPr/>
        </p:nvSpPr>
        <p:spPr>
          <a:xfrm>
            <a:off x="306702" y="748929"/>
            <a:ext cx="1708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i="1" u="sng" dirty="0"/>
              <a:t>Training</a:t>
            </a:r>
            <a:endParaRPr lang="zh-TW" altLang="en-US" sz="2800" i="1" u="sng" dirty="0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32E843C8-1320-4AF3-84EF-F363D8290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94" y="4880050"/>
            <a:ext cx="1175783" cy="1068429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B874EC76-B923-4DFB-B07A-6B53920F4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0772" y="4880050"/>
            <a:ext cx="1175783" cy="1068429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07C2A60D-DA50-4D6E-BFBA-0356E3BE9D46}"/>
              </a:ext>
            </a:extLst>
          </p:cNvPr>
          <p:cNvSpPr txBox="1"/>
          <p:nvPr/>
        </p:nvSpPr>
        <p:spPr>
          <a:xfrm>
            <a:off x="277208" y="5953385"/>
            <a:ext cx="155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normal</a:t>
            </a:r>
            <a:endParaRPr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4D84830-C144-4462-B27D-C7C8E061AB7C}"/>
              </a:ext>
            </a:extLst>
          </p:cNvPr>
          <p:cNvSpPr txBox="1"/>
          <p:nvPr/>
        </p:nvSpPr>
        <p:spPr>
          <a:xfrm>
            <a:off x="103314" y="2970828"/>
            <a:ext cx="193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data</a:t>
            </a:r>
            <a:endParaRPr lang="zh-TW" altLang="en-US" sz="24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902FF75-CF7C-4BA8-A397-8D07A6B9C4B1}"/>
              </a:ext>
            </a:extLst>
          </p:cNvPr>
          <p:cNvSpPr txBox="1"/>
          <p:nvPr/>
        </p:nvSpPr>
        <p:spPr>
          <a:xfrm>
            <a:off x="7262451" y="2972146"/>
            <a:ext cx="193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data</a:t>
            </a:r>
            <a:endParaRPr lang="zh-TW" altLang="en-US" sz="2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AD58CCE-F5E7-49BA-BAD2-0908679AA442}"/>
              </a:ext>
            </a:extLst>
          </p:cNvPr>
          <p:cNvSpPr txBox="1"/>
          <p:nvPr/>
        </p:nvSpPr>
        <p:spPr>
          <a:xfrm>
            <a:off x="7201912" y="4006902"/>
            <a:ext cx="1932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Can be reconstructed</a:t>
            </a:r>
            <a:endParaRPr lang="zh-TW" altLang="en-US" sz="24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99A982E-570C-4C16-B764-ED468257BF76}"/>
              </a:ext>
            </a:extLst>
          </p:cNvPr>
          <p:cNvSpPr txBox="1"/>
          <p:nvPr/>
        </p:nvSpPr>
        <p:spPr>
          <a:xfrm>
            <a:off x="306702" y="3828354"/>
            <a:ext cx="1708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i="1" u="sng" dirty="0"/>
              <a:t>Testing</a:t>
            </a:r>
            <a:endParaRPr lang="zh-TW" altLang="en-US" sz="2800" i="1" u="sng" dirty="0"/>
          </a:p>
        </p:txBody>
      </p:sp>
    </p:spTree>
    <p:extLst>
      <p:ext uri="{BB962C8B-B14F-4D97-AF65-F5344CB8AC3E}">
        <p14:creationId xmlns:p14="http://schemas.microsoft.com/office/powerpoint/2010/main" val="163812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5" grpId="0"/>
      <p:bldP spid="18" grpId="0"/>
      <p:bldP spid="19" grpId="0" animBg="1"/>
      <p:bldP spid="20" grpId="0" animBg="1"/>
      <p:bldP spid="21" grpId="0" animBg="1"/>
      <p:bldP spid="26" grpId="0"/>
      <p:bldP spid="32" grpId="0"/>
      <p:bldP spid="36" grpId="0"/>
      <p:bldP spid="37" grpId="0"/>
      <p:bldP spid="38" grpId="0"/>
      <p:bldP spid="39" grpId="0"/>
      <p:bldP spid="4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BC91BBB-8610-4DA4-9A2A-17D5B1800411}"/>
              </a:ext>
            </a:extLst>
          </p:cNvPr>
          <p:cNvSpPr/>
          <p:nvPr/>
        </p:nvSpPr>
        <p:spPr>
          <a:xfrm>
            <a:off x="2346184" y="1855537"/>
            <a:ext cx="1593273" cy="117763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E4822AA-97CB-4D3E-9F53-4C49AD3E71C6}"/>
              </a:ext>
            </a:extLst>
          </p:cNvPr>
          <p:cNvSpPr/>
          <p:nvPr/>
        </p:nvSpPr>
        <p:spPr>
          <a:xfrm>
            <a:off x="5433582" y="1855537"/>
            <a:ext cx="1593273" cy="117763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373576-9B07-4F24-9279-34CF793EB193}"/>
              </a:ext>
            </a:extLst>
          </p:cNvPr>
          <p:cNvSpPr/>
          <p:nvPr/>
        </p:nvSpPr>
        <p:spPr>
          <a:xfrm>
            <a:off x="4539099" y="1917882"/>
            <a:ext cx="290946" cy="105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11A26BA-7F7F-4D6C-A7D0-995F3A936563}"/>
              </a:ext>
            </a:extLst>
          </p:cNvPr>
          <p:cNvCxnSpPr/>
          <p:nvPr/>
        </p:nvCxnSpPr>
        <p:spPr>
          <a:xfrm>
            <a:off x="3939457" y="2499773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B9E96D3-ABA2-42AA-8D10-7B569D660C7B}"/>
              </a:ext>
            </a:extLst>
          </p:cNvPr>
          <p:cNvCxnSpPr/>
          <p:nvPr/>
        </p:nvCxnSpPr>
        <p:spPr>
          <a:xfrm>
            <a:off x="4833940" y="2513628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4D07EF4-0373-444B-BF16-A704B4FA97B4}"/>
              </a:ext>
            </a:extLst>
          </p:cNvPr>
          <p:cNvCxnSpPr/>
          <p:nvPr/>
        </p:nvCxnSpPr>
        <p:spPr>
          <a:xfrm>
            <a:off x="1711468" y="2478992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BEFC5106-DBF0-40D6-B0A2-985D0EC1CC0A}"/>
              </a:ext>
            </a:extLst>
          </p:cNvPr>
          <p:cNvCxnSpPr/>
          <p:nvPr/>
        </p:nvCxnSpPr>
        <p:spPr>
          <a:xfrm>
            <a:off x="7026855" y="2499773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D3D4F09-DD05-4E76-96D5-15201E5E709C}"/>
              </a:ext>
            </a:extLst>
          </p:cNvPr>
          <p:cNvSpPr txBox="1"/>
          <p:nvPr/>
        </p:nvSpPr>
        <p:spPr>
          <a:xfrm>
            <a:off x="4074753" y="2921164"/>
            <a:ext cx="1223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8FF6639-C876-4B76-A720-B9318AE74C20}"/>
              </a:ext>
            </a:extLst>
          </p:cNvPr>
          <p:cNvCxnSpPr/>
          <p:nvPr/>
        </p:nvCxnSpPr>
        <p:spPr>
          <a:xfrm rot="5400000">
            <a:off x="7990231" y="1675614"/>
            <a:ext cx="50958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3E4A308-0381-4437-AD04-2271DEF78420}"/>
              </a:ext>
            </a:extLst>
          </p:cNvPr>
          <p:cNvCxnSpPr>
            <a:cxnSpLocks/>
          </p:cNvCxnSpPr>
          <p:nvPr/>
        </p:nvCxnSpPr>
        <p:spPr>
          <a:xfrm flipH="1">
            <a:off x="1101806" y="1407485"/>
            <a:ext cx="71432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F609E05-FA46-471C-A256-D9914E286F09}"/>
              </a:ext>
            </a:extLst>
          </p:cNvPr>
          <p:cNvCxnSpPr/>
          <p:nvPr/>
        </p:nvCxnSpPr>
        <p:spPr>
          <a:xfrm rot="5400000">
            <a:off x="857197" y="1636879"/>
            <a:ext cx="50958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49">
            <a:extLst>
              <a:ext uri="{FF2B5EF4-FFF2-40B4-BE49-F238E27FC236}">
                <a16:creationId xmlns:a16="http://schemas.microsoft.com/office/drawing/2014/main" id="{DCFA92DE-24E8-48F1-88AA-FCE6EA39C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8197" y="1376489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FF0000"/>
                </a:solidFill>
              </a:rPr>
              <a:t>As close as possible</a:t>
            </a:r>
            <a:endParaRPr kumimoji="0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3521BF3-15F1-4235-9C19-70EA5B8ED143}"/>
              </a:ext>
            </a:extLst>
          </p:cNvPr>
          <p:cNvSpPr/>
          <p:nvPr/>
        </p:nvSpPr>
        <p:spPr>
          <a:xfrm>
            <a:off x="1865146" y="3353241"/>
            <a:ext cx="5616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Using training data to learn an </a:t>
            </a:r>
            <a:r>
              <a:rPr lang="en-US" altLang="zh-TW" sz="2400" b="1" i="1" u="sng" dirty="0"/>
              <a:t>autoencoder</a:t>
            </a:r>
            <a:endParaRPr lang="zh-TW" altLang="en-US" sz="2400" b="1" i="1" u="sng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B73CEBB0-0181-4172-AF97-E1F2CCAD01F8}"/>
              </a:ext>
            </a:extLst>
          </p:cNvPr>
          <p:cNvSpPr/>
          <p:nvPr/>
        </p:nvSpPr>
        <p:spPr>
          <a:xfrm>
            <a:off x="2349809" y="4817705"/>
            <a:ext cx="1593273" cy="117763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BCB525C-4093-4FCC-AF37-19594488B95C}"/>
              </a:ext>
            </a:extLst>
          </p:cNvPr>
          <p:cNvSpPr/>
          <p:nvPr/>
        </p:nvSpPr>
        <p:spPr>
          <a:xfrm>
            <a:off x="5437207" y="4817705"/>
            <a:ext cx="1593273" cy="117763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C616768-2BF7-4AA5-B76C-92D50BC7E403}"/>
              </a:ext>
            </a:extLst>
          </p:cNvPr>
          <p:cNvSpPr/>
          <p:nvPr/>
        </p:nvSpPr>
        <p:spPr>
          <a:xfrm>
            <a:off x="4542724" y="4880050"/>
            <a:ext cx="290946" cy="105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FBDD57B-09E6-422C-8160-DF914720E23C}"/>
              </a:ext>
            </a:extLst>
          </p:cNvPr>
          <p:cNvCxnSpPr/>
          <p:nvPr/>
        </p:nvCxnSpPr>
        <p:spPr>
          <a:xfrm>
            <a:off x="3943082" y="5461941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AAFF074D-8E7A-4E93-B0B4-1E9D4EF7B73A}"/>
              </a:ext>
            </a:extLst>
          </p:cNvPr>
          <p:cNvCxnSpPr/>
          <p:nvPr/>
        </p:nvCxnSpPr>
        <p:spPr>
          <a:xfrm>
            <a:off x="4837565" y="5475796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F977094-8BA0-4C88-941E-0C549315EC9F}"/>
              </a:ext>
            </a:extLst>
          </p:cNvPr>
          <p:cNvCxnSpPr/>
          <p:nvPr/>
        </p:nvCxnSpPr>
        <p:spPr>
          <a:xfrm>
            <a:off x="1715093" y="5441160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ED743B4-8D54-43FE-B51B-72F0BA604DD3}"/>
              </a:ext>
            </a:extLst>
          </p:cNvPr>
          <p:cNvCxnSpPr/>
          <p:nvPr/>
        </p:nvCxnSpPr>
        <p:spPr>
          <a:xfrm>
            <a:off x="7030480" y="5461941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A0ED2AA-0A03-4501-8367-972468E41BC4}"/>
              </a:ext>
            </a:extLst>
          </p:cNvPr>
          <p:cNvSpPr txBox="1"/>
          <p:nvPr/>
        </p:nvSpPr>
        <p:spPr>
          <a:xfrm>
            <a:off x="4078378" y="5883332"/>
            <a:ext cx="1223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A7FDD9A-C213-48D2-962F-14408F608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8" y="1879829"/>
            <a:ext cx="1197656" cy="109519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D0A2AF6-E461-42B8-9A46-4B5199AA3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46197" y="1943742"/>
            <a:ext cx="1197656" cy="1095195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BB3CB5B9-0BB9-43EC-95C9-25526D51A564}"/>
              </a:ext>
            </a:extLst>
          </p:cNvPr>
          <p:cNvSpPr txBox="1"/>
          <p:nvPr/>
        </p:nvSpPr>
        <p:spPr>
          <a:xfrm>
            <a:off x="1691139" y="78211"/>
            <a:ext cx="5981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i="1" u="sng" dirty="0"/>
              <a:t>Outlook: Auto-encoder</a:t>
            </a:r>
            <a:endParaRPr lang="zh-TW" altLang="en-US" sz="3200" b="1" i="1" u="sng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91D4D5F-9F5C-4F56-BBB0-F83575D6B585}"/>
              </a:ext>
            </a:extLst>
          </p:cNvPr>
          <p:cNvSpPr txBox="1"/>
          <p:nvPr/>
        </p:nvSpPr>
        <p:spPr>
          <a:xfrm>
            <a:off x="306702" y="748929"/>
            <a:ext cx="1708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i="1" u="sng" dirty="0"/>
              <a:t>Training</a:t>
            </a:r>
            <a:endParaRPr lang="zh-TW" altLang="en-US" sz="2800" i="1" u="sng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FD5DD41-0381-48FD-B1A0-4CF477B4E87C}"/>
              </a:ext>
            </a:extLst>
          </p:cNvPr>
          <p:cNvSpPr txBox="1"/>
          <p:nvPr/>
        </p:nvSpPr>
        <p:spPr>
          <a:xfrm>
            <a:off x="306702" y="3828354"/>
            <a:ext cx="1708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i="1" u="sng" dirty="0"/>
              <a:t>Testing</a:t>
            </a:r>
            <a:endParaRPr lang="zh-TW" altLang="en-US" sz="2800" i="1" u="sng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7C2A60D-DA50-4D6E-BFBA-0356E3BE9D46}"/>
              </a:ext>
            </a:extLst>
          </p:cNvPr>
          <p:cNvSpPr txBox="1"/>
          <p:nvPr/>
        </p:nvSpPr>
        <p:spPr>
          <a:xfrm>
            <a:off x="277208" y="5953385"/>
            <a:ext cx="155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anomaly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4D84830-C144-4462-B27D-C7C8E061AB7C}"/>
              </a:ext>
            </a:extLst>
          </p:cNvPr>
          <p:cNvSpPr txBox="1"/>
          <p:nvPr/>
        </p:nvSpPr>
        <p:spPr>
          <a:xfrm>
            <a:off x="103314" y="2970828"/>
            <a:ext cx="193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data</a:t>
            </a:r>
            <a:endParaRPr lang="zh-TW" altLang="en-US" sz="24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902FF75-CF7C-4BA8-A397-8D07A6B9C4B1}"/>
              </a:ext>
            </a:extLst>
          </p:cNvPr>
          <p:cNvSpPr txBox="1"/>
          <p:nvPr/>
        </p:nvSpPr>
        <p:spPr>
          <a:xfrm>
            <a:off x="7262451" y="2972146"/>
            <a:ext cx="193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data</a:t>
            </a:r>
            <a:endParaRPr lang="zh-TW" altLang="en-US" sz="2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AD58CCE-F5E7-49BA-BAD2-0908679AA442}"/>
              </a:ext>
            </a:extLst>
          </p:cNvPr>
          <p:cNvSpPr txBox="1"/>
          <p:nvPr/>
        </p:nvSpPr>
        <p:spPr>
          <a:xfrm>
            <a:off x="7201912" y="4006902"/>
            <a:ext cx="1932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cannot</a:t>
            </a:r>
            <a:r>
              <a:rPr lang="en-US" altLang="zh-TW" sz="2400" dirty="0"/>
              <a:t> be reconstructed</a:t>
            </a:r>
            <a:endParaRPr lang="zh-TW" altLang="en-US"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A8368B-9146-40BD-B412-D129F87446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7" y="4821715"/>
            <a:ext cx="1261303" cy="112676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721C76C-F162-41CE-964E-75EB7B933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1727" y="4817705"/>
            <a:ext cx="1254039" cy="12755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5560D57-8EE0-469D-AC19-0A841F7A062D}"/>
                  </a:ext>
                </a:extLst>
              </p:cNvPr>
              <p:cNvSpPr txBox="1"/>
              <p:nvPr/>
            </p:nvSpPr>
            <p:spPr>
              <a:xfrm>
                <a:off x="2014914" y="4120741"/>
                <a:ext cx="48872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Large reconstruction loss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 anomaly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5560D57-8EE0-469D-AC19-0A841F7A0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914" y="4120741"/>
                <a:ext cx="4887268" cy="461665"/>
              </a:xfrm>
              <a:prstGeom prst="rect">
                <a:avLst/>
              </a:prstGeom>
              <a:blipFill>
                <a:blip r:embed="rId7"/>
                <a:stretch>
                  <a:fillRect l="-250" t="-10526" r="-250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30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29F77-1A97-405F-BCDB-B6CFA7BA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… 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69230C-1738-4A8F-922F-142FC0898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One-class SVM</a:t>
            </a:r>
            <a:endParaRPr lang="zh-TW" altLang="en-US" sz="32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8D50A6C-768F-4DA9-A98A-1A4F9CCDFE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4C07615-DB74-4AFC-9A44-8EA87A4C0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Isolated Forest</a:t>
            </a:r>
            <a:endParaRPr lang="zh-TW" altLang="en-US" sz="320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954EC5E-BEFE-4A5E-BE9D-D4C2B47CD17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70EB2B-43AD-4095-A6F6-74AFF9604863}"/>
              </a:ext>
            </a:extLst>
          </p:cNvPr>
          <p:cNvSpPr/>
          <p:nvPr/>
        </p:nvSpPr>
        <p:spPr>
          <a:xfrm>
            <a:off x="527256" y="5739437"/>
            <a:ext cx="44747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https://papers.nips.cc/paper/1723-support-vector-method-for-novelty-detection.pdf</a:t>
            </a:r>
          </a:p>
        </p:txBody>
      </p:sp>
      <p:pic>
        <p:nvPicPr>
          <p:cNvPr id="1028" name="Picture 4" descr="../../_images/sphx_glr_plot_oneclass_001.png">
            <a:extLst>
              <a:ext uri="{FF2B5EF4-FFF2-40B4-BE49-F238E27FC236}">
                <a16:creationId xmlns:a16="http://schemas.microsoft.com/office/drawing/2014/main" id="{180AD1D3-23C0-4FBD-A364-72947AD7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68" y="2505075"/>
            <a:ext cx="4081183" cy="30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../_images/sphx_glr_plot_isolation_forest_0011.png">
            <a:extLst>
              <a:ext uri="{FF2B5EF4-FFF2-40B4-BE49-F238E27FC236}">
                <a16:creationId xmlns:a16="http://schemas.microsoft.com/office/drawing/2014/main" id="{80FB7BA8-7E02-4A57-BFED-3A43164A3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1" y="2493637"/>
            <a:ext cx="4296789" cy="322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85E28FA-FE14-4CBD-8965-38F597C48A89}"/>
              </a:ext>
            </a:extLst>
          </p:cNvPr>
          <p:cNvSpPr/>
          <p:nvPr/>
        </p:nvSpPr>
        <p:spPr>
          <a:xfrm>
            <a:off x="4292004" y="365126"/>
            <a:ext cx="42221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Source of images: </a:t>
            </a:r>
            <a:r>
              <a:rPr lang="zh-TW" altLang="en-US" dirty="0"/>
              <a:t>https://scikit-learn.org/stable/modules/outlier_detection.html#outlier-detection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2C71FC1-0B2D-4313-B233-B32E9954DA07}"/>
              </a:ext>
            </a:extLst>
          </p:cNvPr>
          <p:cNvSpPr/>
          <p:nvPr/>
        </p:nvSpPr>
        <p:spPr>
          <a:xfrm>
            <a:off x="4924249" y="5716229"/>
            <a:ext cx="3887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https://cs.nju.edu.cn/zhouzh/zhouzh.files/publication/icdm08b.pdf</a:t>
            </a:r>
          </a:p>
        </p:txBody>
      </p:sp>
    </p:spTree>
    <p:extLst>
      <p:ext uri="{BB962C8B-B14F-4D97-AF65-F5344CB8AC3E}">
        <p14:creationId xmlns:p14="http://schemas.microsoft.com/office/powerpoint/2010/main" val="2025686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76D25D-D4ED-4E56-910E-F99BB606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「用Twitch玩神奇寶貝」之歌 [中文字幕] (TwitchPlaysPokemon THE SONG - Tai Reflection)">
            <a:hlinkClick r:id="" action="ppaction://media"/>
            <a:extLst>
              <a:ext uri="{FF2B5EF4-FFF2-40B4-BE49-F238E27FC236}">
                <a16:creationId xmlns:a16="http://schemas.microsoft.com/office/drawing/2014/main" id="{D9195F08-3B60-4705-86BB-AD703AB6136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0612" y="1253331"/>
            <a:ext cx="6962775" cy="4351338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2BF1531-B477-438D-9807-27F074953433}"/>
              </a:ext>
            </a:extLst>
          </p:cNvPr>
          <p:cNvSpPr/>
          <p:nvPr/>
        </p:nvSpPr>
        <p:spPr>
          <a:xfrm>
            <a:off x="2121589" y="5703668"/>
            <a:ext cx="5718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https://www.youtube.com/watch?v=l_VsevrFHLc</a:t>
            </a:r>
          </a:p>
        </p:txBody>
      </p:sp>
    </p:spTree>
    <p:extLst>
      <p:ext uri="{BB962C8B-B14F-4D97-AF65-F5344CB8AC3E}">
        <p14:creationId xmlns:p14="http://schemas.microsoft.com/office/powerpoint/2010/main" val="369977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2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C6552B-636A-4BAF-8C22-C0C4A3BE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Concluding Remarks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731D393-1102-4BB6-B3D6-C9E23A95FB02}"/>
                  </a:ext>
                </a:extLst>
              </p:cNvPr>
              <p:cNvSpPr/>
              <p:nvPr/>
            </p:nvSpPr>
            <p:spPr>
              <a:xfrm>
                <a:off x="467014" y="3167333"/>
                <a:ext cx="2490490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800" dirty="0"/>
                  <a:t>Training data: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731D393-1102-4BB6-B3D6-C9E23A95F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14" y="3167333"/>
                <a:ext cx="2490490" cy="954107"/>
              </a:xfrm>
              <a:prstGeom prst="rect">
                <a:avLst/>
              </a:prstGeom>
              <a:blipFill>
                <a:blip r:embed="rId2"/>
                <a:stretch>
                  <a:fillRect l="-5147" t="-64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左大括弧 5">
            <a:extLst>
              <a:ext uri="{FF2B5EF4-FFF2-40B4-BE49-F238E27FC236}">
                <a16:creationId xmlns:a16="http://schemas.microsoft.com/office/drawing/2014/main" id="{6E0C2B13-4F12-4EDD-8F19-B1757FF8CF6B}"/>
              </a:ext>
            </a:extLst>
          </p:cNvPr>
          <p:cNvSpPr/>
          <p:nvPr/>
        </p:nvSpPr>
        <p:spPr>
          <a:xfrm>
            <a:off x="3031958" y="1767692"/>
            <a:ext cx="452387" cy="3603206"/>
          </a:xfrm>
          <a:prstGeom prst="leftBrace">
            <a:avLst>
              <a:gd name="adj1" fmla="val 2748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55AEC19-634F-43F9-B6E4-690C1D9BF47F}"/>
                  </a:ext>
                </a:extLst>
              </p:cNvPr>
              <p:cNvSpPr/>
              <p:nvPr/>
            </p:nvSpPr>
            <p:spPr>
              <a:xfrm>
                <a:off x="3558799" y="1290637"/>
                <a:ext cx="2569486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800" dirty="0"/>
                  <a:t>With labels: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55AEC19-634F-43F9-B6E4-690C1D9BF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799" y="1290637"/>
                <a:ext cx="2569486" cy="954107"/>
              </a:xfrm>
              <a:prstGeom prst="rect">
                <a:avLst/>
              </a:prstGeom>
              <a:blipFill>
                <a:blip r:embed="rId3"/>
                <a:stretch>
                  <a:fillRect l="-4988" t="-64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A6F400B3-3C05-455C-94ED-DFEEB7081A14}"/>
              </a:ext>
            </a:extLst>
          </p:cNvPr>
          <p:cNvSpPr/>
          <p:nvPr/>
        </p:nvSpPr>
        <p:spPr>
          <a:xfrm>
            <a:off x="6620470" y="1377867"/>
            <a:ext cx="1580254" cy="779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Classifier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D2F6493D-4EBB-4357-A2E0-EBCA274B72AD}"/>
              </a:ext>
            </a:extLst>
          </p:cNvPr>
          <p:cNvSpPr/>
          <p:nvPr/>
        </p:nvSpPr>
        <p:spPr>
          <a:xfrm>
            <a:off x="6053831" y="1547038"/>
            <a:ext cx="492185" cy="4523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A5DC69A-4980-466B-83D0-3DC1187B1A38}"/>
              </a:ext>
            </a:extLst>
          </p:cNvPr>
          <p:cNvSpPr txBox="1"/>
          <p:nvPr/>
        </p:nvSpPr>
        <p:spPr>
          <a:xfrm>
            <a:off x="3576338" y="2345760"/>
            <a:ext cx="4726004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classifier can output “unknown” (none of the training data is labelled “unknown” )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9300E3-BF05-4AD8-9661-86009CB24AC2}"/>
              </a:ext>
            </a:extLst>
          </p:cNvPr>
          <p:cNvSpPr/>
          <p:nvPr/>
        </p:nvSpPr>
        <p:spPr>
          <a:xfrm>
            <a:off x="5580444" y="3257485"/>
            <a:ext cx="288252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Open-set Recognition</a:t>
            </a:r>
            <a:endParaRPr lang="zh-TW" altLang="en-US" sz="2400" dirty="0"/>
          </a:p>
        </p:txBody>
      </p:sp>
      <p:sp>
        <p:nvSpPr>
          <p:cNvPr id="11" name="左大括弧 10">
            <a:extLst>
              <a:ext uri="{FF2B5EF4-FFF2-40B4-BE49-F238E27FC236}">
                <a16:creationId xmlns:a16="http://schemas.microsoft.com/office/drawing/2014/main" id="{ED4934DD-0F8E-4E0B-9E17-5C8CE528FE86}"/>
              </a:ext>
            </a:extLst>
          </p:cNvPr>
          <p:cNvSpPr/>
          <p:nvPr/>
        </p:nvSpPr>
        <p:spPr>
          <a:xfrm>
            <a:off x="3622392" y="4343267"/>
            <a:ext cx="452387" cy="2055261"/>
          </a:xfrm>
          <a:prstGeom prst="leftBrace">
            <a:avLst>
              <a:gd name="adj1" fmla="val 2748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B77875-908D-498D-92D6-2853F2EF8934}"/>
              </a:ext>
            </a:extLst>
          </p:cNvPr>
          <p:cNvSpPr/>
          <p:nvPr/>
        </p:nvSpPr>
        <p:spPr>
          <a:xfrm>
            <a:off x="4143073" y="4201160"/>
            <a:ext cx="4372277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800" dirty="0"/>
              <a:t>Clean: All the training data is normal.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3C5CD60-C668-4163-8D0C-137927A0B06E}"/>
              </a:ext>
            </a:extLst>
          </p:cNvPr>
          <p:cNvSpPr/>
          <p:nvPr/>
        </p:nvSpPr>
        <p:spPr>
          <a:xfrm>
            <a:off x="4143073" y="5538767"/>
            <a:ext cx="4372277" cy="9541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800" dirty="0"/>
              <a:t>Polluted: A little bit of training data is anomaly.</a:t>
            </a:r>
            <a:endParaRPr lang="zh-TW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4AB085-FDD5-4BEB-9F08-48E782E54025}"/>
              </a:ext>
            </a:extLst>
          </p:cNvPr>
          <p:cNvSpPr/>
          <p:nvPr/>
        </p:nvSpPr>
        <p:spPr>
          <a:xfrm>
            <a:off x="3503011" y="1290637"/>
            <a:ext cx="5031005" cy="24998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3730802-7B60-49D4-91C3-BD715E7E8C95}"/>
              </a:ext>
            </a:extLst>
          </p:cNvPr>
          <p:cNvSpPr/>
          <p:nvPr/>
        </p:nvSpPr>
        <p:spPr>
          <a:xfrm>
            <a:off x="4112995" y="4121440"/>
            <a:ext cx="4421021" cy="23915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5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21982F-28A3-48A0-945F-72F52CE4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Applications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D3BCECC-17AA-4C30-9D03-AB4AF427F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TW" dirty="0"/>
                  <a:t>Fraud Detection</a:t>
                </a:r>
              </a:p>
              <a:p>
                <a:pPr lvl="1"/>
                <a:r>
                  <a:rPr lang="en-US" altLang="zh-TW" sz="2800" dirty="0"/>
                  <a:t>Training data: </a:t>
                </a: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正常刷卡行為</a:t>
                </a:r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 </a:t>
                </a: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盜刷？</a:t>
                </a:r>
                <a:endPara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/>
                <a:r>
                  <a:rPr lang="en-US" altLang="zh-TW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Ref: </a:t>
                </a:r>
                <a:r>
                  <a:rPr lang="zh-TW" altLang="en-US" sz="1800" dirty="0"/>
                  <a:t>https://www.kaggle.com/ntnu-testimon/paysim1/home</a:t>
                </a:r>
                <a:endParaRPr lang="en-US" altLang="zh-TW" sz="1800" dirty="0"/>
              </a:p>
              <a:p>
                <a:pPr lvl="1"/>
                <a:r>
                  <a:rPr lang="en-US" altLang="zh-TW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Ref: </a:t>
                </a:r>
                <a:r>
                  <a:rPr lang="en-US" altLang="zh-TW" sz="1800" dirty="0"/>
                  <a:t>https://www.kaggle.com/mlg-ulb/creditcardfraud/home</a:t>
                </a:r>
                <a:endParaRPr lang="zh-TW" altLang="en-US" sz="1800" dirty="0"/>
              </a:p>
              <a:p>
                <a:r>
                  <a:rPr lang="en-US" altLang="zh-TW" dirty="0"/>
                  <a:t>Network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Intrusion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Detection</a:t>
                </a:r>
              </a:p>
              <a:p>
                <a:pPr lvl="1"/>
                <a:r>
                  <a:rPr lang="en-US" altLang="zh-TW" sz="2800" dirty="0"/>
                  <a:t>Training data: </a:t>
                </a: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正常連線</a:t>
                </a:r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 </a:t>
                </a: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攻擊行為？</a:t>
                </a:r>
              </a:p>
              <a:p>
                <a:pPr lvl="1"/>
                <a:r>
                  <a:rPr lang="en-US" altLang="zh-TW" sz="1800" dirty="0"/>
                  <a:t>Ref: http://kdd.ics.uci.edu/databases/kddcup99/kddcup99.html</a:t>
                </a:r>
              </a:p>
              <a:p>
                <a:r>
                  <a:rPr lang="en-US" altLang="zh-TW" dirty="0"/>
                  <a:t>Cancer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Detection</a:t>
                </a:r>
                <a:r>
                  <a:rPr lang="zh-TW" altLang="en-US" dirty="0"/>
                  <a:t> </a:t>
                </a:r>
                <a:endParaRPr lang="en-US" altLang="zh-TW" dirty="0"/>
              </a:p>
              <a:p>
                <a:pPr lvl="1"/>
                <a:r>
                  <a:rPr lang="en-US" altLang="zh-TW" sz="2800" dirty="0"/>
                  <a:t>Training data: </a:t>
                </a: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正常細胞</a:t>
                </a:r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 </a:t>
                </a: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癌細胞</a:t>
                </a:r>
              </a:p>
              <a:p>
                <a:pPr lvl="1"/>
                <a:r>
                  <a:rPr lang="en-US" altLang="zh-TW" sz="1800" dirty="0"/>
                  <a:t>Ref: </a:t>
                </a:r>
                <a:r>
                  <a:rPr lang="zh-TW" altLang="en-US" sz="1800" dirty="0"/>
                  <a:t>https://www.kaggle.com/uciml/breast-cancer-wisconsin-data/home</a:t>
                </a:r>
              </a:p>
              <a:p>
                <a:pPr marL="0" indent="0">
                  <a:buNone/>
                </a:pPr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D3BCECC-17AA-4C30-9D03-AB4AF427F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227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03C9A8-B139-4A62-9BAE-A5CEDFA1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Classification?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B6249C2-717F-40EE-8C4E-95BE4F32E8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Given normal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r>
                  <a:rPr lang="en-US" altLang="zh-TW" dirty="0"/>
                  <a:t>Given anomaly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r>
                  <a:rPr lang="en-US" altLang="zh-TW" dirty="0"/>
                  <a:t>Then training a binary classifier ……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B6249C2-717F-40EE-8C4E-95BE4F32E8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號: 向右 3">
            <a:extLst>
              <a:ext uri="{FF2B5EF4-FFF2-40B4-BE49-F238E27FC236}">
                <a16:creationId xmlns:a16="http://schemas.microsoft.com/office/drawing/2014/main" id="{C265D9FA-2A91-4712-9A9A-16C1AA609744}"/>
              </a:ext>
            </a:extLst>
          </p:cNvPr>
          <p:cNvSpPr/>
          <p:nvPr/>
        </p:nvSpPr>
        <p:spPr>
          <a:xfrm>
            <a:off x="6013116" y="1906905"/>
            <a:ext cx="487680" cy="2743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CD996A-1AD8-410E-A242-637C1417401F}"/>
              </a:ext>
            </a:extLst>
          </p:cNvPr>
          <p:cNvSpPr/>
          <p:nvPr/>
        </p:nvSpPr>
        <p:spPr>
          <a:xfrm>
            <a:off x="6500796" y="1825625"/>
            <a:ext cx="1422400" cy="436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Class 1</a:t>
            </a:r>
            <a:endParaRPr lang="zh-TW" altLang="en-US" sz="2800" dirty="0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E477B029-1A59-4115-9690-D2BD1ABCFA6F}"/>
              </a:ext>
            </a:extLst>
          </p:cNvPr>
          <p:cNvSpPr/>
          <p:nvPr/>
        </p:nvSpPr>
        <p:spPr>
          <a:xfrm>
            <a:off x="5525436" y="2447004"/>
            <a:ext cx="487680" cy="2743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7BF098-185E-4C90-A009-10B96488CCE9}"/>
              </a:ext>
            </a:extLst>
          </p:cNvPr>
          <p:cNvSpPr/>
          <p:nvPr/>
        </p:nvSpPr>
        <p:spPr>
          <a:xfrm>
            <a:off x="6013116" y="2365724"/>
            <a:ext cx="1422400" cy="436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Class 2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73650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03C9A8-B139-4A62-9BAE-A5CEDFA1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Classification?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B6249C2-717F-40EE-8C4E-95BE4F32E8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Given normal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r>
                  <a:rPr lang="en-US" altLang="zh-TW" dirty="0"/>
                  <a:t>Given anomaly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r>
                  <a:rPr lang="en-US" altLang="zh-TW" dirty="0"/>
                  <a:t>Then training a binary classifier ……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B6249C2-717F-40EE-8C4E-95BE4F32E8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號: 向右 3">
            <a:extLst>
              <a:ext uri="{FF2B5EF4-FFF2-40B4-BE49-F238E27FC236}">
                <a16:creationId xmlns:a16="http://schemas.microsoft.com/office/drawing/2014/main" id="{C265D9FA-2A91-4712-9A9A-16C1AA609744}"/>
              </a:ext>
            </a:extLst>
          </p:cNvPr>
          <p:cNvSpPr/>
          <p:nvPr/>
        </p:nvSpPr>
        <p:spPr>
          <a:xfrm>
            <a:off x="6013116" y="1906905"/>
            <a:ext cx="487680" cy="2743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CD996A-1AD8-410E-A242-637C1417401F}"/>
              </a:ext>
            </a:extLst>
          </p:cNvPr>
          <p:cNvSpPr/>
          <p:nvPr/>
        </p:nvSpPr>
        <p:spPr>
          <a:xfrm>
            <a:off x="6500796" y="1825625"/>
            <a:ext cx="1422400" cy="436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Class 1</a:t>
            </a:r>
            <a:endParaRPr lang="zh-TW" altLang="en-US" sz="2800" dirty="0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E477B029-1A59-4115-9690-D2BD1ABCFA6F}"/>
              </a:ext>
            </a:extLst>
          </p:cNvPr>
          <p:cNvSpPr/>
          <p:nvPr/>
        </p:nvSpPr>
        <p:spPr>
          <a:xfrm>
            <a:off x="5525436" y="2447004"/>
            <a:ext cx="487680" cy="2743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7BF098-185E-4C90-A009-10B96488CCE9}"/>
              </a:ext>
            </a:extLst>
          </p:cNvPr>
          <p:cNvSpPr/>
          <p:nvPr/>
        </p:nvSpPr>
        <p:spPr>
          <a:xfrm>
            <a:off x="6013116" y="2365724"/>
            <a:ext cx="1422400" cy="436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Class 2</a:t>
            </a:r>
            <a:endParaRPr lang="zh-TW" altLang="en-US" sz="2800" dirty="0"/>
          </a:p>
        </p:txBody>
      </p:sp>
      <p:pic>
        <p:nvPicPr>
          <p:cNvPr id="3074" name="Picture 2" descr="ç¸éåç">
            <a:extLst>
              <a:ext uri="{FF2B5EF4-FFF2-40B4-BE49-F238E27FC236}">
                <a16:creationId xmlns:a16="http://schemas.microsoft.com/office/drawing/2014/main" id="{601DFF08-118C-4F0A-B329-39BB75832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1" y="1690689"/>
            <a:ext cx="9093799" cy="448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129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 descr="ç¸éåç">
            <a:extLst>
              <a:ext uri="{FF2B5EF4-FFF2-40B4-BE49-F238E27FC236}">
                <a16:creationId xmlns:a16="http://schemas.microsoft.com/office/drawing/2014/main" id="{7CA44422-856F-44B9-8150-C81C1EC2F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445" y="4235466"/>
            <a:ext cx="1416070" cy="141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603C9A8-B139-4A62-9BAE-A5CEDFA1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Classification?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B6249C2-717F-40EE-8C4E-95BE4F32E8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Given normal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r>
                  <a:rPr lang="en-US" altLang="zh-TW" dirty="0"/>
                  <a:t>Given anomaly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r>
                  <a:rPr lang="en-US" altLang="zh-TW" dirty="0"/>
                  <a:t>Then training a binary classifier ……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B6249C2-717F-40EE-8C4E-95BE4F32E8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號: 向右 3">
            <a:extLst>
              <a:ext uri="{FF2B5EF4-FFF2-40B4-BE49-F238E27FC236}">
                <a16:creationId xmlns:a16="http://schemas.microsoft.com/office/drawing/2014/main" id="{C265D9FA-2A91-4712-9A9A-16C1AA609744}"/>
              </a:ext>
            </a:extLst>
          </p:cNvPr>
          <p:cNvSpPr/>
          <p:nvPr/>
        </p:nvSpPr>
        <p:spPr>
          <a:xfrm>
            <a:off x="6013116" y="1906905"/>
            <a:ext cx="487680" cy="2743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CD996A-1AD8-410E-A242-637C1417401F}"/>
              </a:ext>
            </a:extLst>
          </p:cNvPr>
          <p:cNvSpPr/>
          <p:nvPr/>
        </p:nvSpPr>
        <p:spPr>
          <a:xfrm>
            <a:off x="6500796" y="1825625"/>
            <a:ext cx="1422400" cy="436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Class 1</a:t>
            </a:r>
            <a:endParaRPr lang="zh-TW" altLang="en-US" sz="2800" dirty="0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E477B029-1A59-4115-9690-D2BD1ABCFA6F}"/>
              </a:ext>
            </a:extLst>
          </p:cNvPr>
          <p:cNvSpPr/>
          <p:nvPr/>
        </p:nvSpPr>
        <p:spPr>
          <a:xfrm>
            <a:off x="5525436" y="2447004"/>
            <a:ext cx="487680" cy="2743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7BF098-185E-4C90-A009-10B96488CCE9}"/>
              </a:ext>
            </a:extLst>
          </p:cNvPr>
          <p:cNvSpPr/>
          <p:nvPr/>
        </p:nvSpPr>
        <p:spPr>
          <a:xfrm>
            <a:off x="6013116" y="2365724"/>
            <a:ext cx="1422400" cy="436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Class 2</a:t>
            </a:r>
            <a:endParaRPr lang="zh-TW" altLang="en-US" sz="2800" dirty="0"/>
          </a:p>
        </p:txBody>
      </p:sp>
      <p:pic>
        <p:nvPicPr>
          <p:cNvPr id="9" name="Picture 8" descr="ãè¶å£ºãçåçæå°çµæ">
            <a:extLst>
              <a:ext uri="{FF2B5EF4-FFF2-40B4-BE49-F238E27FC236}">
                <a16:creationId xmlns:a16="http://schemas.microsoft.com/office/drawing/2014/main" id="{800E9531-CC3C-412C-BAD5-62A9115D7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838" y="4202484"/>
            <a:ext cx="1378173" cy="137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F7A346D-9E47-4DCC-9550-C65EED048780}"/>
                  </a:ext>
                </a:extLst>
              </p:cNvPr>
              <p:cNvSpPr/>
              <p:nvPr/>
            </p:nvSpPr>
            <p:spPr>
              <a:xfrm>
                <a:off x="1523526" y="3569717"/>
                <a:ext cx="17792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(Pokémon)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F7A346D-9E47-4DCC-9550-C65EED048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526" y="3569717"/>
                <a:ext cx="1779270" cy="461665"/>
              </a:xfrm>
              <a:prstGeom prst="rect">
                <a:avLst/>
              </a:prstGeom>
              <a:blipFill>
                <a:blip r:embed="rId5"/>
                <a:stretch>
                  <a:fillRect t="-10667" r="-37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ãå¯¶å¯å¤¢ãçåçæå°çµæ">
            <a:extLst>
              <a:ext uri="{FF2B5EF4-FFF2-40B4-BE49-F238E27FC236}">
                <a16:creationId xmlns:a16="http://schemas.microsoft.com/office/drawing/2014/main" id="{E5FD918B-8FCD-4C68-A4F3-A24FA8DD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1" y="4129899"/>
            <a:ext cx="3393440" cy="177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9F03C75-E88F-4953-931C-E695DB705E1D}"/>
                  </a:ext>
                </a:extLst>
              </p:cNvPr>
              <p:cNvSpPr/>
              <p:nvPr/>
            </p:nvSpPr>
            <p:spPr>
              <a:xfrm>
                <a:off x="5239881" y="3569717"/>
                <a:ext cx="23929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TW" sz="2400" dirty="0"/>
                  <a:t> (NOT Pokémon)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9F03C75-E88F-4953-931C-E695DB705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881" y="3569717"/>
                <a:ext cx="2392963" cy="461665"/>
              </a:xfrm>
              <a:prstGeom prst="rect">
                <a:avLst/>
              </a:prstGeom>
              <a:blipFill>
                <a:blip r:embed="rId7"/>
                <a:stretch>
                  <a:fillRect t="-10667" r="-2806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 descr="ãæ¢åææ¥ãçåçæå°çµæ">
            <a:extLst>
              <a:ext uri="{FF2B5EF4-FFF2-40B4-BE49-F238E27FC236}">
                <a16:creationId xmlns:a16="http://schemas.microsoft.com/office/drawing/2014/main" id="{F4DDFF42-BCDE-4CBF-AAEE-CD7E853DE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515" y="4098906"/>
            <a:ext cx="1318271" cy="155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6FB6591-7AA0-427F-BCA1-243008927F42}"/>
              </a:ext>
            </a:extLst>
          </p:cNvPr>
          <p:cNvSpPr/>
          <p:nvPr/>
        </p:nvSpPr>
        <p:spPr>
          <a:xfrm>
            <a:off x="4605009" y="5525106"/>
            <a:ext cx="4088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cannot </a:t>
            </a:r>
            <a:r>
              <a:rPr lang="en-US" altLang="zh-TW" sz="2400" dirty="0"/>
              <a:t>be considered as a class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449C1B0-2939-4970-96CC-A9E43AE558A9}"/>
              </a:ext>
            </a:extLst>
          </p:cNvPr>
          <p:cNvSpPr txBox="1"/>
          <p:nvPr/>
        </p:nvSpPr>
        <p:spPr>
          <a:xfrm>
            <a:off x="192505" y="6177408"/>
            <a:ext cx="875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Even worse, in some cases, it is difficult to find anomaly example ……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2964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C6552B-636A-4BAF-8C22-C0C4A3BE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Categories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731D393-1102-4BB6-B3D6-C9E23A95FB02}"/>
                  </a:ext>
                </a:extLst>
              </p:cNvPr>
              <p:cNvSpPr/>
              <p:nvPr/>
            </p:nvSpPr>
            <p:spPr>
              <a:xfrm>
                <a:off x="467014" y="3167333"/>
                <a:ext cx="2490490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800" dirty="0"/>
                  <a:t>Training data: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731D393-1102-4BB6-B3D6-C9E23A95F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14" y="3167333"/>
                <a:ext cx="2490490" cy="954107"/>
              </a:xfrm>
              <a:prstGeom prst="rect">
                <a:avLst/>
              </a:prstGeom>
              <a:blipFill>
                <a:blip r:embed="rId3"/>
                <a:stretch>
                  <a:fillRect l="-5147" t="-64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左大括弧 5">
            <a:extLst>
              <a:ext uri="{FF2B5EF4-FFF2-40B4-BE49-F238E27FC236}">
                <a16:creationId xmlns:a16="http://schemas.microsoft.com/office/drawing/2014/main" id="{6E0C2B13-4F12-4EDD-8F19-B1757FF8CF6B}"/>
              </a:ext>
            </a:extLst>
          </p:cNvPr>
          <p:cNvSpPr/>
          <p:nvPr/>
        </p:nvSpPr>
        <p:spPr>
          <a:xfrm>
            <a:off x="3031958" y="1767692"/>
            <a:ext cx="452387" cy="3603206"/>
          </a:xfrm>
          <a:prstGeom prst="leftBrace">
            <a:avLst>
              <a:gd name="adj1" fmla="val 2748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55AEC19-634F-43F9-B6E4-690C1D9BF47F}"/>
                  </a:ext>
                </a:extLst>
              </p:cNvPr>
              <p:cNvSpPr/>
              <p:nvPr/>
            </p:nvSpPr>
            <p:spPr>
              <a:xfrm>
                <a:off x="3558799" y="1290637"/>
                <a:ext cx="2569486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800" dirty="0"/>
                  <a:t>With labels: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55AEC19-634F-43F9-B6E4-690C1D9BF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799" y="1290637"/>
                <a:ext cx="2569486" cy="954107"/>
              </a:xfrm>
              <a:prstGeom prst="rect">
                <a:avLst/>
              </a:prstGeom>
              <a:blipFill>
                <a:blip r:embed="rId4"/>
                <a:stretch>
                  <a:fillRect l="-4988" t="-64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A6F400B3-3C05-455C-94ED-DFEEB7081A14}"/>
              </a:ext>
            </a:extLst>
          </p:cNvPr>
          <p:cNvSpPr/>
          <p:nvPr/>
        </p:nvSpPr>
        <p:spPr>
          <a:xfrm>
            <a:off x="6620470" y="1377867"/>
            <a:ext cx="1580254" cy="779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Classifier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D2F6493D-4EBB-4357-A2E0-EBCA274B72AD}"/>
              </a:ext>
            </a:extLst>
          </p:cNvPr>
          <p:cNvSpPr/>
          <p:nvPr/>
        </p:nvSpPr>
        <p:spPr>
          <a:xfrm>
            <a:off x="6053831" y="1547038"/>
            <a:ext cx="492185" cy="4523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A5DC69A-4980-466B-83D0-3DC1187B1A38}"/>
              </a:ext>
            </a:extLst>
          </p:cNvPr>
          <p:cNvSpPr txBox="1"/>
          <p:nvPr/>
        </p:nvSpPr>
        <p:spPr>
          <a:xfrm>
            <a:off x="3576338" y="2345760"/>
            <a:ext cx="4726004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classifier can output “</a:t>
            </a:r>
            <a:r>
              <a:rPr lang="en-US" altLang="zh-TW" sz="2400" i="1" dirty="0"/>
              <a:t>unknown</a:t>
            </a:r>
            <a:r>
              <a:rPr lang="en-US" altLang="zh-TW" sz="2400" dirty="0"/>
              <a:t>” (none of the training data is labelled “unknown” )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9300E3-BF05-4AD8-9661-86009CB24AC2}"/>
              </a:ext>
            </a:extLst>
          </p:cNvPr>
          <p:cNvSpPr/>
          <p:nvPr/>
        </p:nvSpPr>
        <p:spPr>
          <a:xfrm>
            <a:off x="5580444" y="3257485"/>
            <a:ext cx="288252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Open-set Recognition</a:t>
            </a:r>
            <a:endParaRPr lang="zh-TW" altLang="en-US" sz="2400" dirty="0"/>
          </a:p>
        </p:txBody>
      </p:sp>
      <p:sp>
        <p:nvSpPr>
          <p:cNvPr id="11" name="左大括弧 10">
            <a:extLst>
              <a:ext uri="{FF2B5EF4-FFF2-40B4-BE49-F238E27FC236}">
                <a16:creationId xmlns:a16="http://schemas.microsoft.com/office/drawing/2014/main" id="{ED4934DD-0F8E-4E0B-9E17-5C8CE528FE86}"/>
              </a:ext>
            </a:extLst>
          </p:cNvPr>
          <p:cNvSpPr/>
          <p:nvPr/>
        </p:nvSpPr>
        <p:spPr>
          <a:xfrm>
            <a:off x="3622392" y="4343267"/>
            <a:ext cx="452387" cy="2055261"/>
          </a:xfrm>
          <a:prstGeom prst="leftBrace">
            <a:avLst>
              <a:gd name="adj1" fmla="val 2748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B77875-908D-498D-92D6-2853F2EF8934}"/>
              </a:ext>
            </a:extLst>
          </p:cNvPr>
          <p:cNvSpPr/>
          <p:nvPr/>
        </p:nvSpPr>
        <p:spPr>
          <a:xfrm>
            <a:off x="4143073" y="4201160"/>
            <a:ext cx="4372277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800" dirty="0"/>
              <a:t>Clean: All the training data is normal.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3C5CD60-C668-4163-8D0C-137927A0B06E}"/>
              </a:ext>
            </a:extLst>
          </p:cNvPr>
          <p:cNvSpPr/>
          <p:nvPr/>
        </p:nvSpPr>
        <p:spPr>
          <a:xfrm>
            <a:off x="4143073" y="5538767"/>
            <a:ext cx="4372277" cy="9541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800" dirty="0"/>
              <a:t>Polluted: A little bit of training data is anomaly.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16768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50720D-1213-43A6-AA90-4B035D2AE3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Case 1: With Classifier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1574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3469</TotalTime>
  <Words>2505</Words>
  <Application>Microsoft Office PowerPoint</Application>
  <PresentationFormat>如螢幕大小 (4:3)</PresentationFormat>
  <Paragraphs>552</Paragraphs>
  <Slides>39</Slides>
  <Notes>21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7" baseType="lpstr">
      <vt:lpstr>medium-content-serif-font</vt:lpstr>
      <vt:lpstr>微軟正黑體</vt:lpstr>
      <vt:lpstr>Arial</vt:lpstr>
      <vt:lpstr>Calibri</vt:lpstr>
      <vt:lpstr>Calibri Light</vt:lpstr>
      <vt:lpstr>Cambria Math</vt:lpstr>
      <vt:lpstr>Courier New</vt:lpstr>
      <vt:lpstr>Office 佈景主題</vt:lpstr>
      <vt:lpstr>Anomaly Detection</vt:lpstr>
      <vt:lpstr>Problem Formulation </vt:lpstr>
      <vt:lpstr>What is Anomaly?</vt:lpstr>
      <vt:lpstr>Applications </vt:lpstr>
      <vt:lpstr>Binary Classification?</vt:lpstr>
      <vt:lpstr>Binary Classification?</vt:lpstr>
      <vt:lpstr>Binary Classification?</vt:lpstr>
      <vt:lpstr>Categories </vt:lpstr>
      <vt:lpstr>Case 1: With Classifier</vt:lpstr>
      <vt:lpstr>Example Application</vt:lpstr>
      <vt:lpstr>PowerPoint 簡報</vt:lpstr>
      <vt:lpstr>How to use the Classifier</vt:lpstr>
      <vt:lpstr>PowerPoint 簡報</vt:lpstr>
      <vt:lpstr>PowerPoint 簡報</vt:lpstr>
      <vt:lpstr>PowerPoint 簡報</vt:lpstr>
      <vt:lpstr>Outlook: Network  for Confidence Estimation</vt:lpstr>
      <vt:lpstr>PowerPoint 簡報</vt:lpstr>
      <vt:lpstr>Evaluation</vt:lpstr>
      <vt:lpstr>PowerPoint 簡報</vt:lpstr>
      <vt:lpstr>PowerPoint 簡報</vt:lpstr>
      <vt:lpstr>PowerPoint 簡報</vt:lpstr>
      <vt:lpstr>Possible Issues ……</vt:lpstr>
      <vt:lpstr>Possible Issues ……</vt:lpstr>
      <vt:lpstr>To Learn More ……</vt:lpstr>
      <vt:lpstr>Case 2: Without Labels</vt:lpstr>
      <vt:lpstr>Twitch Plays Pokémon </vt:lpstr>
      <vt:lpstr>Problem Formulation </vt:lpstr>
      <vt:lpstr>Problem Formulation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More … </vt:lpstr>
      <vt:lpstr>PowerPoint 簡報</vt:lpstr>
      <vt:lpstr>Concluding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Detection</dc:title>
  <dc:creator>Hung-yi Lee</dc:creator>
  <cp:lastModifiedBy>Hung-yi Lee</cp:lastModifiedBy>
  <cp:revision>115</cp:revision>
  <dcterms:created xsi:type="dcterms:W3CDTF">2019-03-02T06:36:06Z</dcterms:created>
  <dcterms:modified xsi:type="dcterms:W3CDTF">2019-03-06T16:18:39Z</dcterms:modified>
</cp:coreProperties>
</file>